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0"/>
  </p:notesMasterIdLst>
  <p:sldIdLst>
    <p:sldId id="426" r:id="rId2"/>
    <p:sldId id="389" r:id="rId3"/>
    <p:sldId id="331" r:id="rId4"/>
    <p:sldId id="327" r:id="rId5"/>
    <p:sldId id="395" r:id="rId6"/>
    <p:sldId id="401" r:id="rId7"/>
    <p:sldId id="329" r:id="rId8"/>
    <p:sldId id="330" r:id="rId9"/>
    <p:sldId id="403" r:id="rId10"/>
    <p:sldId id="419" r:id="rId11"/>
    <p:sldId id="420" r:id="rId12"/>
    <p:sldId id="390" r:id="rId13"/>
    <p:sldId id="326" r:id="rId14"/>
    <p:sldId id="281" r:id="rId15"/>
    <p:sldId id="275" r:id="rId16"/>
    <p:sldId id="391" r:id="rId17"/>
    <p:sldId id="392" r:id="rId18"/>
    <p:sldId id="285" r:id="rId19"/>
    <p:sldId id="287" r:id="rId20"/>
    <p:sldId id="393" r:id="rId21"/>
    <p:sldId id="341" r:id="rId22"/>
    <p:sldId id="399" r:id="rId23"/>
    <p:sldId id="280" r:id="rId24"/>
    <p:sldId id="342" r:id="rId25"/>
    <p:sldId id="343" r:id="rId26"/>
    <p:sldId id="290" r:id="rId27"/>
    <p:sldId id="344" r:id="rId28"/>
    <p:sldId id="293" r:id="rId29"/>
    <p:sldId id="333" r:id="rId30"/>
    <p:sldId id="295" r:id="rId31"/>
    <p:sldId id="296" r:id="rId32"/>
    <p:sldId id="297" r:id="rId33"/>
    <p:sldId id="336" r:id="rId34"/>
    <p:sldId id="340" r:id="rId35"/>
    <p:sldId id="337" r:id="rId36"/>
    <p:sldId id="339" r:id="rId37"/>
    <p:sldId id="298" r:id="rId38"/>
    <p:sldId id="271" r:id="rId39"/>
    <p:sldId id="334" r:id="rId40"/>
    <p:sldId id="335" r:id="rId41"/>
    <p:sldId id="292" r:id="rId42"/>
    <p:sldId id="359" r:id="rId43"/>
    <p:sldId id="396" r:id="rId44"/>
    <p:sldId id="345" r:id="rId45"/>
    <p:sldId id="424" r:id="rId46"/>
    <p:sldId id="414" r:id="rId47"/>
    <p:sldId id="421" r:id="rId48"/>
    <p:sldId id="416" r:id="rId49"/>
    <p:sldId id="425" r:id="rId50"/>
    <p:sldId id="422" r:id="rId51"/>
    <p:sldId id="349" r:id="rId52"/>
    <p:sldId id="350" r:id="rId53"/>
    <p:sldId id="302" r:id="rId54"/>
    <p:sldId id="346" r:id="rId55"/>
    <p:sldId id="348" r:id="rId56"/>
    <p:sldId id="353" r:id="rId57"/>
    <p:sldId id="357" r:id="rId58"/>
    <p:sldId id="354" r:id="rId59"/>
    <p:sldId id="355" r:id="rId60"/>
    <p:sldId id="397" r:id="rId61"/>
    <p:sldId id="358" r:id="rId62"/>
    <p:sldId id="402" r:id="rId63"/>
    <p:sldId id="361" r:id="rId64"/>
    <p:sldId id="362" r:id="rId65"/>
    <p:sldId id="363" r:id="rId66"/>
    <p:sldId id="364" r:id="rId67"/>
    <p:sldId id="365" r:id="rId68"/>
    <p:sldId id="366" r:id="rId69"/>
    <p:sldId id="367" r:id="rId70"/>
    <p:sldId id="368" r:id="rId71"/>
    <p:sldId id="369" r:id="rId72"/>
    <p:sldId id="370" r:id="rId73"/>
    <p:sldId id="371" r:id="rId74"/>
    <p:sldId id="372" r:id="rId75"/>
    <p:sldId id="373" r:id="rId76"/>
    <p:sldId id="375" r:id="rId77"/>
    <p:sldId id="376" r:id="rId78"/>
    <p:sldId id="377" r:id="rId79"/>
    <p:sldId id="378" r:id="rId80"/>
    <p:sldId id="382" r:id="rId81"/>
    <p:sldId id="374" r:id="rId82"/>
    <p:sldId id="417" r:id="rId83"/>
    <p:sldId id="380" r:id="rId84"/>
    <p:sldId id="398" r:id="rId85"/>
    <p:sldId id="360" r:id="rId86"/>
    <p:sldId id="400" r:id="rId87"/>
    <p:sldId id="317" r:id="rId88"/>
    <p:sldId id="304" r:id="rId89"/>
    <p:sldId id="318" r:id="rId90"/>
    <p:sldId id="305" r:id="rId91"/>
    <p:sldId id="320" r:id="rId92"/>
    <p:sldId id="306" r:id="rId93"/>
    <p:sldId id="321" r:id="rId94"/>
    <p:sldId id="307" r:id="rId95"/>
    <p:sldId id="308" r:id="rId96"/>
    <p:sldId id="384" r:id="rId97"/>
    <p:sldId id="388" r:id="rId98"/>
    <p:sldId id="404" r:id="rId99"/>
    <p:sldId id="405" r:id="rId100"/>
    <p:sldId id="406" r:id="rId101"/>
    <p:sldId id="407" r:id="rId102"/>
    <p:sldId id="408" r:id="rId103"/>
    <p:sldId id="386" r:id="rId104"/>
    <p:sldId id="387" r:id="rId105"/>
    <p:sldId id="409" r:id="rId106"/>
    <p:sldId id="410" r:id="rId107"/>
    <p:sldId id="411" r:id="rId108"/>
    <p:sldId id="413" r:id="rId10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resentation" id="{CF60D267-59B4-104B-A19B-4C58C9DD332D}">
          <p14:sldIdLst>
            <p14:sldId id="426"/>
            <p14:sldId id="389"/>
            <p14:sldId id="331"/>
            <p14:sldId id="327"/>
            <p14:sldId id="395"/>
            <p14:sldId id="401"/>
            <p14:sldId id="329"/>
            <p14:sldId id="330"/>
            <p14:sldId id="403"/>
            <p14:sldId id="419"/>
            <p14:sldId id="420"/>
            <p14:sldId id="390"/>
            <p14:sldId id="326"/>
            <p14:sldId id="281"/>
            <p14:sldId id="275"/>
            <p14:sldId id="391"/>
            <p14:sldId id="392"/>
            <p14:sldId id="285"/>
            <p14:sldId id="287"/>
            <p14:sldId id="393"/>
            <p14:sldId id="341"/>
            <p14:sldId id="399"/>
            <p14:sldId id="280"/>
            <p14:sldId id="342"/>
            <p14:sldId id="343"/>
            <p14:sldId id="290"/>
            <p14:sldId id="344"/>
            <p14:sldId id="293"/>
            <p14:sldId id="333"/>
            <p14:sldId id="295"/>
            <p14:sldId id="296"/>
            <p14:sldId id="297"/>
            <p14:sldId id="336"/>
            <p14:sldId id="340"/>
            <p14:sldId id="337"/>
            <p14:sldId id="339"/>
            <p14:sldId id="298"/>
            <p14:sldId id="271"/>
            <p14:sldId id="334"/>
            <p14:sldId id="335"/>
            <p14:sldId id="292"/>
            <p14:sldId id="359"/>
            <p14:sldId id="396"/>
            <p14:sldId id="345"/>
            <p14:sldId id="424"/>
            <p14:sldId id="414"/>
            <p14:sldId id="421"/>
            <p14:sldId id="416"/>
            <p14:sldId id="425"/>
            <p14:sldId id="422"/>
            <p14:sldId id="349"/>
            <p14:sldId id="350"/>
            <p14:sldId id="302"/>
            <p14:sldId id="346"/>
            <p14:sldId id="348"/>
            <p14:sldId id="353"/>
            <p14:sldId id="357"/>
            <p14:sldId id="354"/>
            <p14:sldId id="355"/>
            <p14:sldId id="397"/>
            <p14:sldId id="358"/>
            <p14:sldId id="402"/>
            <p14:sldId id="361"/>
            <p14:sldId id="362"/>
            <p14:sldId id="363"/>
            <p14:sldId id="364"/>
            <p14:sldId id="365"/>
            <p14:sldId id="366"/>
            <p14:sldId id="367"/>
            <p14:sldId id="368"/>
            <p14:sldId id="369"/>
            <p14:sldId id="370"/>
            <p14:sldId id="371"/>
            <p14:sldId id="372"/>
            <p14:sldId id="373"/>
            <p14:sldId id="375"/>
            <p14:sldId id="376"/>
            <p14:sldId id="377"/>
            <p14:sldId id="378"/>
            <p14:sldId id="382"/>
            <p14:sldId id="374"/>
            <p14:sldId id="417"/>
            <p14:sldId id="380"/>
            <p14:sldId id="398"/>
            <p14:sldId id="360"/>
            <p14:sldId id="400"/>
            <p14:sldId id="317"/>
            <p14:sldId id="304"/>
            <p14:sldId id="318"/>
            <p14:sldId id="305"/>
            <p14:sldId id="320"/>
            <p14:sldId id="306"/>
            <p14:sldId id="321"/>
            <p14:sldId id="307"/>
            <p14:sldId id="308"/>
            <p14:sldId id="384"/>
            <p14:sldId id="388"/>
            <p14:sldId id="404"/>
            <p14:sldId id="405"/>
            <p14:sldId id="406"/>
            <p14:sldId id="407"/>
            <p14:sldId id="408"/>
            <p14:sldId id="386"/>
            <p14:sldId id="387"/>
            <p14:sldId id="409"/>
            <p14:sldId id="410"/>
            <p14:sldId id="411"/>
            <p14:sldId id="413"/>
          </p14:sldIdLst>
        </p14:section>
        <p14:section name="bin" id="{63A4D5B5-51FE-904C-B748-117EAA4E1FDB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1003" userDrawn="1">
          <p15:clr>
            <a:srgbClr val="A4A3A4"/>
          </p15:clr>
        </p15:guide>
        <p15:guide id="2" pos="529" userDrawn="1">
          <p15:clr>
            <a:srgbClr val="A4A3A4"/>
          </p15:clr>
        </p15:guide>
        <p15:guide id="3" orient="horz" pos="1480" userDrawn="1">
          <p15:clr>
            <a:srgbClr val="A4A3A4"/>
          </p15:clr>
        </p15:guide>
        <p15:guide id="4" orient="horz" pos="459" userDrawn="1">
          <p15:clr>
            <a:srgbClr val="A4A3A4"/>
          </p15:clr>
        </p15:guide>
        <p15:guide id="5" pos="3840" userDrawn="1">
          <p15:clr>
            <a:srgbClr val="A4A3A4"/>
          </p15:clr>
        </p15:guide>
        <p15:guide id="6" orient="horz" pos="663" userDrawn="1">
          <p15:clr>
            <a:srgbClr val="A4A3A4"/>
          </p15:clr>
        </p15:guide>
        <p15:guide id="7" orient="horz" pos="3543" userDrawn="1">
          <p15:clr>
            <a:srgbClr val="A4A3A4"/>
          </p15:clr>
        </p15:guide>
        <p15:guide id="8" pos="279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A737B"/>
    <a:srgbClr val="AEAEAE"/>
    <a:srgbClr val="F68B33"/>
    <a:srgbClr val="EBECEB"/>
    <a:srgbClr val="FBFB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959"/>
    <p:restoredTop sz="94663"/>
  </p:normalViewPr>
  <p:slideViewPr>
    <p:cSldViewPr snapToGrid="0" snapToObjects="1">
      <p:cViewPr varScale="1">
        <p:scale>
          <a:sx n="128" d="100"/>
          <a:sy n="128" d="100"/>
        </p:scale>
        <p:origin x="1032" y="176"/>
      </p:cViewPr>
      <p:guideLst>
        <p:guide orient="horz" pos="1003"/>
        <p:guide pos="529"/>
        <p:guide orient="horz" pos="1480"/>
        <p:guide orient="horz" pos="459"/>
        <p:guide pos="3840"/>
        <p:guide orient="horz" pos="663"/>
        <p:guide orient="horz" pos="3543"/>
        <p:guide pos="2797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viewProps" Target="viewProp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theme" Target="theme/theme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C4F432-2AD6-F64D-8EED-37C52905BBFB}" type="datetimeFigureOut">
              <a:rPr lang="en-AU" smtClean="0"/>
              <a:t>18/3/19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EE99DA-5B1C-684F-8ED9-0F5D98F5817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606334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EE99DA-5B1C-684F-8ED9-0F5D98F58178}" type="slidenum">
              <a:rPr lang="en-AU" smtClean="0"/>
              <a:t>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294523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Rephrase this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EE99DA-5B1C-684F-8ED9-0F5D98F58178}" type="slidenum">
              <a:rPr lang="en-AU" smtClean="0"/>
              <a:t>85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311631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Rephrase this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EE99DA-5B1C-684F-8ED9-0F5D98F58178}" type="slidenum">
              <a:rPr lang="en-AU" smtClean="0"/>
              <a:t>86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069581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Add pipe shortcut + info on pipe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EE99DA-5B1C-684F-8ED9-0F5D98F58178}" type="slidenum">
              <a:rPr lang="en-AU" smtClean="0"/>
              <a:t>90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911310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Using again the gapminder dataset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EE99DA-5B1C-684F-8ED9-0F5D98F58178}" type="slidenum">
              <a:rPr lang="en-AU" smtClean="0"/>
              <a:t>96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613832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88261-4B22-0D40-A8B6-23B647BADF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9E08D2-F563-4D46-A5B9-789F00BAAC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6E1969-0FBC-B040-898A-F9BB8547C4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A5F51-5BD2-7F42-8FD8-CDFA472AF935}" type="datetimeFigureOut">
              <a:rPr lang="en-US" smtClean="0"/>
              <a:t>3/18/19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05D839-C64C-5E44-BD3F-FDB2B616F8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1E6601-BBA6-C945-8BB5-385F4B8B4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355AF-6D8D-384D-BA89-FD78DD9356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7070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65E44-8572-1D45-A5F8-20FF52AC6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9E6F0EC-1842-E145-99B5-60C2C096AC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3C692B-9B2E-4249-88CA-42587BC986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A5F51-5BD2-7F42-8FD8-CDFA472AF935}" type="datetimeFigureOut">
              <a:rPr lang="en-US" smtClean="0"/>
              <a:t>3/18/19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F2EEDC-AD6F-0C4C-814B-BEB289854F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A8FEED-4731-9846-8555-1C91BD96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355AF-6D8D-384D-BA89-FD78DD9356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7004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1D6223C-D696-7546-BA96-D4F3CA7E35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72CFA91-038D-BF4F-BDB1-F1D7ED715F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EFE462-EDC3-6B4A-A176-8A53DE9699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A5F51-5BD2-7F42-8FD8-CDFA472AF935}" type="datetimeFigureOut">
              <a:rPr lang="en-US" smtClean="0"/>
              <a:t>3/18/19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9559C0-BBA8-694A-8751-AEA6898859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C84E50-4775-2747-9305-3840D2263C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355AF-6D8D-384D-BA89-FD78DD9356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1401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D5D238-BFA5-6E4D-AAFE-507334687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97401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717F1-B315-6247-BE60-83A66B9446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214BDD-D86F-EE48-85EF-1E341D9CDB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A5F51-5BD2-7F42-8FD8-CDFA472AF935}" type="datetimeFigureOut">
              <a:rPr lang="en-US" smtClean="0"/>
              <a:t>3/18/19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10D53F-8E95-4F46-B2ED-FC7027C40E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9ACF2D-E2CA-EE45-A31E-C9204D7E12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355AF-6D8D-384D-BA89-FD78DD9356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256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D68124-7DAF-5345-BFAD-E9AD58B556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BF8048-DBEF-2C40-BAAC-E4383EDD49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36DAD7-FF64-C342-92BF-071523FF73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A5F51-5BD2-7F42-8FD8-CDFA472AF935}" type="datetimeFigureOut">
              <a:rPr lang="en-US" smtClean="0"/>
              <a:t>3/18/19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FB2569-E744-A045-9436-7FF485E7F2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B517CF-FC4A-ED49-9CDD-7706360BE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355AF-6D8D-384D-BA89-FD78DD9356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2408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6AA6DD-6B00-2C44-85F1-963F557C6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4FB0D5-EA5D-5446-882B-984E9F96E6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E84AE4-A879-134C-BC70-5D22C08234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297F12-0177-7F43-B6F3-D33441791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A5F51-5BD2-7F42-8FD8-CDFA472AF935}" type="datetimeFigureOut">
              <a:rPr lang="en-US" smtClean="0"/>
              <a:t>3/18/19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0D638F-18C3-CC41-B481-23C8C8B26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DB384F-B840-8F4B-8A75-432D6CBA5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355AF-6D8D-384D-BA89-FD78DD9356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6535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97EE68-5269-5E46-9C70-51BF9FC05E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95650B-1395-F443-9D67-4D96347F51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777622-9679-1743-BBD0-AE5697617E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5E2F81F-5650-7D48-A12F-216AF0097F7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A2B6571-F8C8-6F4B-AAA2-39550C29507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9E0F41E-3E4B-B147-9078-FEBB8A68A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A5F51-5BD2-7F42-8FD8-CDFA472AF935}" type="datetimeFigureOut">
              <a:rPr lang="en-US" smtClean="0"/>
              <a:t>3/18/19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E6420B7-734C-B34C-A985-7032AD97E7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10DE662-0495-684A-B215-726A0A0AC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355AF-6D8D-384D-BA89-FD78DD9356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6495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512E1-1630-8745-B347-18A325D22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4F5CB5E-334B-A94A-904E-7AAB96B466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A5F51-5BD2-7F42-8FD8-CDFA472AF935}" type="datetimeFigureOut">
              <a:rPr lang="en-US" smtClean="0"/>
              <a:t>3/18/19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3C105F-EF9F-EA49-8A82-F9C3DAB35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36F428-4CC5-9A41-B40C-A602ED1DDF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355AF-6D8D-384D-BA89-FD78DD9356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9896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767BCB-C230-FF4D-811A-D005E051FF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A5F51-5BD2-7F42-8FD8-CDFA472AF935}" type="datetimeFigureOut">
              <a:rPr lang="en-US" smtClean="0"/>
              <a:t>3/18/19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605D291-E123-9247-97E2-A435FBB618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C27206-91F9-BC46-BFF1-346AF1E373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355AF-6D8D-384D-BA89-FD78DD9356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2565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FACAA-137E-B94A-98C5-B7E79F9E9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DBB139-488D-DB4F-993D-B7E1A3CAAE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0D7E3B-87AA-2A4B-9F8D-DCE7E5744B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1F45C1-18E5-6A4A-AE41-429123BF60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A5F51-5BD2-7F42-8FD8-CDFA472AF935}" type="datetimeFigureOut">
              <a:rPr lang="en-US" smtClean="0"/>
              <a:t>3/18/19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F41AAA-7D8B-5448-AC0B-F45F6D41F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4CF566-9923-8B43-BB22-E394A380C6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355AF-6D8D-384D-BA89-FD78DD9356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3586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F6252-5E85-5646-BC3D-7184622881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2813B45-898E-D842-ABF4-8477A321931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F4405A-792F-564F-A760-D01B31B06A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580F08-C332-3F4F-97F6-85F3A3DC1F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A5F51-5BD2-7F42-8FD8-CDFA472AF935}" type="datetimeFigureOut">
              <a:rPr lang="en-US" smtClean="0"/>
              <a:t>3/18/19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9F69D2-108C-2C43-A489-658F08BAC8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461593-5F12-5543-94D1-09D65416E6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355AF-6D8D-384D-BA89-FD78DD9356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3426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6550AAF-3FB7-6842-ADD6-B6BA8694F5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C774AE-BE54-4B4D-822E-EB63A09F73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ED0C02-0FAB-E54C-831A-B71E831371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9A5F51-5BD2-7F42-8FD8-CDFA472AF935}" type="datetimeFigureOut">
              <a:rPr lang="en-US" smtClean="0"/>
              <a:t>3/18/19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39E1C1-B93C-304A-9DF3-9439527DD6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E49784-3AB2-E14A-8E0D-78C25C9932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6355AF-6D8D-384D-BA89-FD78DD9356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0225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allison_horst/status/1071456081308614656" TargetMode="External"/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53773"/>
            <a:ext cx="10813026" cy="5596452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sz="3600" b="1" dirty="0"/>
              <a:t>Before we start</a:t>
            </a:r>
          </a:p>
          <a:p>
            <a:pPr marL="0" indent="0">
              <a:buNone/>
            </a:pPr>
            <a:endParaRPr lang="en-US" sz="1050" dirty="0"/>
          </a:p>
          <a:p>
            <a:pPr marL="0" indent="0">
              <a:buNone/>
            </a:pPr>
            <a:r>
              <a:rPr lang="en-US" dirty="0"/>
              <a:t>Everyone should have R and R Studio installed. </a:t>
            </a:r>
            <a:endParaRPr lang="en-AU" dirty="0"/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b="1" dirty="0"/>
              <a:t>Install R </a:t>
            </a:r>
            <a:r>
              <a:rPr lang="en-US" dirty="0"/>
              <a:t> </a:t>
            </a:r>
            <a:r>
              <a:rPr lang="en-US" sz="2000" dirty="0"/>
              <a:t>(via your web browser)</a:t>
            </a:r>
          </a:p>
          <a:p>
            <a:pPr marL="0" indent="0">
              <a:buNone/>
            </a:pPr>
            <a:r>
              <a:rPr lang="en-AU" sz="2200" dirty="0"/>
              <a:t>Mac: 		</a:t>
            </a:r>
            <a:r>
              <a:rPr lang="en-AU" sz="2200" dirty="0" err="1">
                <a:solidFill>
                  <a:schemeClr val="accent5"/>
                </a:solidFill>
              </a:rPr>
              <a:t>cran.rstudio.com</a:t>
            </a:r>
            <a:r>
              <a:rPr lang="en-AU" sz="2200" dirty="0">
                <a:solidFill>
                  <a:schemeClr val="accent5"/>
                </a:solidFill>
              </a:rPr>
              <a:t>/bin/macosx/R-3.5.2.pkg</a:t>
            </a:r>
            <a:br>
              <a:rPr lang="en-AU" sz="2200" dirty="0">
                <a:solidFill>
                  <a:schemeClr val="accent5"/>
                </a:solidFill>
              </a:rPr>
            </a:br>
            <a:br>
              <a:rPr lang="en-AU" sz="2200" dirty="0"/>
            </a:br>
            <a:r>
              <a:rPr lang="en-AU" sz="2200" dirty="0"/>
              <a:t>Windows: </a:t>
            </a:r>
            <a:r>
              <a:rPr lang="en-AU" sz="2200" dirty="0">
                <a:solidFill>
                  <a:schemeClr val="accent5"/>
                </a:solidFill>
              </a:rPr>
              <a:t>	</a:t>
            </a:r>
            <a:r>
              <a:rPr lang="en-AU" sz="2200" dirty="0" err="1">
                <a:solidFill>
                  <a:schemeClr val="accent5"/>
                </a:solidFill>
              </a:rPr>
              <a:t>cran.r-project.org</a:t>
            </a:r>
            <a:r>
              <a:rPr lang="en-AU" sz="2200" dirty="0">
                <a:solidFill>
                  <a:schemeClr val="accent5"/>
                </a:solidFill>
              </a:rPr>
              <a:t>/bin/windows/base/old/3.5.2/R-3.5.2-win.exe</a:t>
            </a:r>
            <a:endParaRPr lang="en-US" sz="2200" dirty="0">
              <a:solidFill>
                <a:schemeClr val="accent5"/>
              </a:solidFill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Install R Studio </a:t>
            </a:r>
            <a:r>
              <a:rPr lang="en-US" dirty="0"/>
              <a:t> </a:t>
            </a:r>
            <a:r>
              <a:rPr lang="en-US" sz="2000" dirty="0"/>
              <a:t>(via your web browser)</a:t>
            </a:r>
            <a:endParaRPr lang="en-US" sz="2000" b="1" dirty="0"/>
          </a:p>
          <a:p>
            <a:pPr marL="0" indent="0">
              <a:buNone/>
            </a:pPr>
            <a:r>
              <a:rPr lang="en-AU" sz="2200" dirty="0"/>
              <a:t>Mac: </a:t>
            </a:r>
            <a:r>
              <a:rPr lang="en-AU" sz="2200" dirty="0">
                <a:solidFill>
                  <a:schemeClr val="accent5"/>
                </a:solidFill>
              </a:rPr>
              <a:t>		download1.rstudio.org/RStudio-1.1.463.dmg</a:t>
            </a:r>
            <a:br>
              <a:rPr lang="en-AU" sz="2200" dirty="0">
                <a:solidFill>
                  <a:schemeClr val="accent5"/>
                </a:solidFill>
              </a:rPr>
            </a:br>
            <a:br>
              <a:rPr lang="en-AU" sz="2200" dirty="0"/>
            </a:br>
            <a:r>
              <a:rPr lang="en-AU" sz="2200" dirty="0"/>
              <a:t>Windows: </a:t>
            </a:r>
            <a:r>
              <a:rPr lang="en-AU" sz="2200" dirty="0">
                <a:solidFill>
                  <a:schemeClr val="accent5"/>
                </a:solidFill>
              </a:rPr>
              <a:t>	download1.rstudio.org/RStudio-1.1.463.exe </a:t>
            </a:r>
          </a:p>
          <a:p>
            <a:pPr marL="0" indent="0">
              <a:buNone/>
            </a:pPr>
            <a:endParaRPr lang="en-AU" sz="2200" dirty="0">
              <a:solidFill>
                <a:schemeClr val="accent5"/>
              </a:solidFill>
            </a:endParaRPr>
          </a:p>
          <a:p>
            <a:pPr marL="0" indent="0">
              <a:buNone/>
            </a:pPr>
            <a:r>
              <a:rPr lang="en-US" sz="2400" b="1" dirty="0"/>
              <a:t>Install the </a:t>
            </a:r>
            <a:r>
              <a:rPr lang="en-US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tidyverse </a:t>
            </a:r>
            <a:r>
              <a:rPr lang="en-US" sz="2400" b="1" dirty="0"/>
              <a:t>in R</a:t>
            </a:r>
            <a:r>
              <a:rPr lang="en-US" sz="2400" dirty="0"/>
              <a:t> </a:t>
            </a:r>
            <a:r>
              <a:rPr lang="en-US" sz="2000" dirty="0"/>
              <a:t>(via R Studio)</a:t>
            </a:r>
            <a:endParaRPr lang="en-AU" sz="2000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AU" sz="2200" dirty="0"/>
              <a:t>Open R Studio and type into the console:</a:t>
            </a:r>
          </a:p>
          <a:p>
            <a:pPr marL="0" indent="0">
              <a:buNone/>
            </a:pPr>
            <a:r>
              <a:rPr lang="en-AU" sz="2200" dirty="0">
                <a:solidFill>
                  <a:schemeClr val="accent5"/>
                </a:solidFill>
              </a:rPr>
              <a:t>		install.packages(“tidyverse”)</a:t>
            </a:r>
          </a:p>
          <a:p>
            <a:pPr marL="0" indent="0">
              <a:buNone/>
            </a:pPr>
            <a:endParaRPr lang="en-AU" sz="2200" dirty="0">
              <a:solidFill>
                <a:schemeClr val="accent5"/>
              </a:solidFill>
            </a:endParaRPr>
          </a:p>
          <a:p>
            <a:pPr marL="0" indent="0">
              <a:buNone/>
            </a:pPr>
            <a:r>
              <a:rPr lang="en-US" sz="2400" b="1" dirty="0"/>
              <a:t>You can download the course materials from </a:t>
            </a:r>
            <a:r>
              <a:rPr lang="en-US" sz="2000" dirty="0"/>
              <a:t>(via your web browser)</a:t>
            </a:r>
            <a:endParaRPr lang="en-AU" sz="2000" dirty="0"/>
          </a:p>
          <a:p>
            <a:pPr marL="0" indent="0">
              <a:buNone/>
            </a:pPr>
            <a:r>
              <a:rPr lang="en-US" sz="2900" dirty="0">
                <a:solidFill>
                  <a:schemeClr val="accent5"/>
                </a:solidFill>
              </a:rPr>
              <a:t>		</a:t>
            </a:r>
            <a:r>
              <a:rPr lang="en-US" sz="2900" dirty="0" err="1">
                <a:solidFill>
                  <a:schemeClr val="accent5"/>
                </a:solidFill>
              </a:rPr>
              <a:t>tinyurl.com</a:t>
            </a:r>
            <a:r>
              <a:rPr lang="en-US" sz="2900" dirty="0">
                <a:solidFill>
                  <a:schemeClr val="accent5"/>
                </a:solidFill>
              </a:rPr>
              <a:t>/</a:t>
            </a:r>
            <a:r>
              <a:rPr lang="en-US" sz="2900" dirty="0" err="1">
                <a:solidFill>
                  <a:schemeClr val="accent5"/>
                </a:solidFill>
              </a:rPr>
              <a:t>essamonash</a:t>
            </a:r>
            <a:endParaRPr lang="en-US" sz="2900" dirty="0">
              <a:solidFill>
                <a:schemeClr val="accent5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192106B-9461-D84D-B97A-26F8780E30A9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E5B2DDB8-0AF7-2445-B94C-FF13FA8F556E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2"/>
                  </a:solidFill>
                </a:rPr>
                <a:t>hello!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129F233-6B27-4148-A3EF-96B0B2C37C0B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E752054-8C1B-6645-A8B0-048F41BC893C}"/>
              </a:ext>
            </a:extLst>
          </p:cNvPr>
          <p:cNvCxnSpPr/>
          <p:nvPr/>
        </p:nvCxnSpPr>
        <p:spPr>
          <a:xfrm>
            <a:off x="916782" y="4426757"/>
            <a:ext cx="10813026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341799F7-3399-6448-9F16-048ED23A8073}"/>
              </a:ext>
            </a:extLst>
          </p:cNvPr>
          <p:cNvSpPr/>
          <p:nvPr/>
        </p:nvSpPr>
        <p:spPr>
          <a:xfrm>
            <a:off x="361370" y="3373864"/>
            <a:ext cx="57900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and</a:t>
            </a:r>
            <a:r>
              <a:rPr lang="en-US" sz="1400" b="1" dirty="0"/>
              <a:t> </a:t>
            </a:r>
            <a:endParaRPr lang="en-AU" sz="14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AC6AB95-BFF3-5C43-9AFF-12CE122148BB}"/>
              </a:ext>
            </a:extLst>
          </p:cNvPr>
          <p:cNvSpPr/>
          <p:nvPr/>
        </p:nvSpPr>
        <p:spPr>
          <a:xfrm>
            <a:off x="337777" y="4565291"/>
            <a:ext cx="57900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and</a:t>
            </a:r>
            <a:r>
              <a:rPr lang="en-US" sz="1400" b="1" dirty="0"/>
              <a:t> </a:t>
            </a:r>
            <a:endParaRPr lang="en-AU" sz="14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2740584-AFA6-1145-B9D8-1AABBFDFDE93}"/>
              </a:ext>
            </a:extLst>
          </p:cNvPr>
          <p:cNvSpPr/>
          <p:nvPr/>
        </p:nvSpPr>
        <p:spPr>
          <a:xfrm>
            <a:off x="340001" y="5750338"/>
            <a:ext cx="57900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and</a:t>
            </a:r>
            <a:r>
              <a:rPr lang="en-US" sz="1400" b="1" dirty="0"/>
              <a:t> </a:t>
            </a:r>
            <a:endParaRPr lang="en-AU" sz="1400" dirty="0"/>
          </a:p>
        </p:txBody>
      </p:sp>
    </p:spTree>
    <p:extLst>
      <p:ext uri="{BB962C8B-B14F-4D97-AF65-F5344CB8AC3E}">
        <p14:creationId xmlns:p14="http://schemas.microsoft.com/office/powerpoint/2010/main" val="32476312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2263"/>
            <a:ext cx="10515600" cy="511763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AU" dirty="0"/>
              <a:t>I want to get you ‘up and running’ with R, and to see a bit of what R can do.</a:t>
            </a:r>
          </a:p>
          <a:p>
            <a:pPr marL="0" indent="0">
              <a:buNone/>
            </a:pPr>
            <a:endParaRPr lang="en-AU" dirty="0"/>
          </a:p>
          <a:p>
            <a:pPr lvl="1"/>
            <a:r>
              <a:rPr lang="en-AU" dirty="0"/>
              <a:t>How Grattan uses R</a:t>
            </a:r>
          </a:p>
          <a:p>
            <a:pPr lvl="1"/>
            <a:r>
              <a:rPr lang="en-AU" dirty="0"/>
              <a:t>How you can use R</a:t>
            </a:r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r>
              <a:rPr lang="en-AU" dirty="0"/>
              <a:t>I also want you to learn that </a:t>
            </a:r>
            <a:r>
              <a:rPr lang="en-AU" b="1" dirty="0"/>
              <a:t>coding</a:t>
            </a:r>
            <a:r>
              <a:rPr lang="en-AU" dirty="0"/>
              <a:t> is </a:t>
            </a:r>
            <a:r>
              <a:rPr lang="en-AU" i="1" dirty="0"/>
              <a:t>learn-able</a:t>
            </a:r>
            <a:r>
              <a:rPr lang="en-AU" dirty="0"/>
              <a:t>; bit by bit.</a:t>
            </a:r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r>
              <a:rPr lang="en-AU" dirty="0"/>
              <a:t>We’ll go through </a:t>
            </a:r>
            <a:r>
              <a:rPr lang="en-AU" b="1" dirty="0"/>
              <a:t>a lot of material in a short time</a:t>
            </a:r>
            <a:r>
              <a:rPr lang="en-AU" dirty="0"/>
              <a:t>.</a:t>
            </a:r>
          </a:p>
          <a:p>
            <a:pPr marL="0" indent="0">
              <a:buNone/>
            </a:pPr>
            <a:endParaRPr lang="en-AU" dirty="0"/>
          </a:p>
          <a:p>
            <a:pPr lvl="1"/>
            <a:r>
              <a:rPr lang="en-AU" dirty="0"/>
              <a:t>You don’t have to fully understand everything in this workshop.</a:t>
            </a:r>
          </a:p>
          <a:p>
            <a:pPr lvl="1"/>
            <a:r>
              <a:rPr lang="en-AU" dirty="0"/>
              <a:t>Just get a </a:t>
            </a:r>
            <a:r>
              <a:rPr lang="en-AU" b="1" dirty="0"/>
              <a:t>vibe</a:t>
            </a:r>
            <a:r>
              <a:rPr lang="en-AU" dirty="0"/>
              <a:t>.</a:t>
            </a:r>
          </a:p>
          <a:p>
            <a:pPr lvl="1"/>
            <a:r>
              <a:rPr lang="en-AU" dirty="0"/>
              <a:t>This wont be </a:t>
            </a:r>
            <a:r>
              <a:rPr lang="en-AU" b="1" dirty="0"/>
              <a:t>on the exam</a:t>
            </a:r>
            <a:r>
              <a:rPr lang="en-AU" dirty="0"/>
              <a:t>.</a:t>
            </a:r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r>
              <a:rPr lang="en-AU" dirty="0"/>
              <a:t>And I want to give you the confidence to look at the additional resources</a:t>
            </a:r>
          </a:p>
          <a:p>
            <a:pPr marL="0" indent="0">
              <a:buNone/>
            </a:pPr>
            <a:endParaRPr lang="en-AU" dirty="0"/>
          </a:p>
          <a:p>
            <a:pPr lvl="1"/>
            <a:r>
              <a:rPr lang="en-AU" dirty="0"/>
              <a:t>There are materials provided that you can go over later.</a:t>
            </a:r>
          </a:p>
          <a:p>
            <a:pPr lvl="1"/>
            <a:r>
              <a:rPr lang="en-AU" dirty="0"/>
              <a:t>From these, and others, you’ll be able to do all the things you want to do.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1AADFDE-B355-3248-8EF2-03D1DBCEB7A9}"/>
              </a:ext>
            </a:extLst>
          </p:cNvPr>
          <p:cNvGrpSpPr/>
          <p:nvPr/>
        </p:nvGrpSpPr>
        <p:grpSpPr>
          <a:xfrm>
            <a:off x="8568640" y="0"/>
            <a:ext cx="3180908" cy="1110749"/>
            <a:chOff x="8568640" y="0"/>
            <a:chExt cx="3180908" cy="1110749"/>
          </a:xfrm>
        </p:grpSpPr>
        <p:sp>
          <p:nvSpPr>
            <p:cNvPr id="10" name="Title 1">
              <a:extLst>
                <a:ext uri="{FF2B5EF4-FFF2-40B4-BE49-F238E27FC236}">
                  <a16:creationId xmlns:a16="http://schemas.microsoft.com/office/drawing/2014/main" id="{BB72E18C-9B27-7C4C-9DF3-E9BBB322607A}"/>
                </a:ext>
              </a:extLst>
            </p:cNvPr>
            <p:cNvSpPr txBox="1">
              <a:spLocks/>
            </p:cNvSpPr>
            <p:nvPr/>
          </p:nvSpPr>
          <p:spPr>
            <a:xfrm>
              <a:off x="9719662" y="0"/>
              <a:ext cx="2029886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welcome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2603824-1957-054A-AFAF-575D330FBE84}"/>
                </a:ext>
              </a:extLst>
            </p:cNvPr>
            <p:cNvSpPr/>
            <p:nvPr/>
          </p:nvSpPr>
          <p:spPr>
            <a:xfrm>
              <a:off x="8568640" y="320405"/>
              <a:ext cx="1151021" cy="46994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D46AF1D5-FBFC-614A-9DC6-F33BD06B6918}"/>
              </a:ext>
            </a:extLst>
          </p:cNvPr>
          <p:cNvSpPr/>
          <p:nvPr/>
        </p:nvSpPr>
        <p:spPr>
          <a:xfrm>
            <a:off x="800957" y="630578"/>
            <a:ext cx="690766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/>
              <a:t>The purpose of today’s workshop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415395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1" uiExpand="1" build="p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8FE2FEA-F7AA-AF4A-B5DF-2F7C187790A7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30" name="Title 1">
              <a:extLst>
                <a:ext uri="{FF2B5EF4-FFF2-40B4-BE49-F238E27FC236}">
                  <a16:creationId xmlns:a16="http://schemas.microsoft.com/office/drawing/2014/main" id="{0391CB43-4CDE-564A-923A-74CFF9540624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5"/>
                  </a:solidFill>
                </a:rPr>
                <a:t>visualise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39DE42F-0885-9F47-AC07-9B424F9BC98A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6D62FFDB-3B35-9C4D-9758-9A8D6AE5A6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2262"/>
            <a:ext cx="5257800" cy="483358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And we can add an aesthetic: </a:t>
            </a:r>
            <a:r>
              <a:rPr lang="en-US" sz="1800" b="1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fill</a:t>
            </a:r>
            <a:r>
              <a:rPr lang="en-US" sz="1800" dirty="0"/>
              <a:t> the countries by 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gdpPercap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A9590C9-F0FD-804F-BAC7-5C502508E4FB}"/>
              </a:ext>
            </a:extLst>
          </p:cNvPr>
          <p:cNvSpPr/>
          <p:nvPr/>
        </p:nvSpPr>
        <p:spPr>
          <a:xfrm>
            <a:off x="764447" y="636913"/>
            <a:ext cx="597103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/>
              <a:t>Making a map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6851D3F-2228-2D4B-8BB8-1275DCE5E284}"/>
              </a:ext>
            </a:extLst>
          </p:cNvPr>
          <p:cNvSpPr/>
          <p:nvPr/>
        </p:nvSpPr>
        <p:spPr>
          <a:xfrm>
            <a:off x="857190" y="2418981"/>
            <a:ext cx="3509081" cy="120032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ggplot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= </a:t>
            </a:r>
            <a:r>
              <a:rPr lang="en-AU" dirty="0" err="1">
                <a:latin typeface="Consolas" panose="020B0609020204030204" pitchFamily="49" charset="0"/>
                <a:cs typeface="Consolas" panose="020B0609020204030204" pitchFamily="49" charset="0"/>
              </a:rPr>
              <a:t>gapmap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geometry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geometry,</a:t>
            </a:r>
          </a:p>
          <a:p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fill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gdpPercap)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geom_sf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endParaRPr lang="en-AU" dirty="0">
              <a:solidFill>
                <a:prstClr val="black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4CF136-CEC1-644F-983E-7FFF095DBC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6271" y="817523"/>
            <a:ext cx="7941159" cy="6433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318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8FE2FEA-F7AA-AF4A-B5DF-2F7C187790A7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30" name="Title 1">
              <a:extLst>
                <a:ext uri="{FF2B5EF4-FFF2-40B4-BE49-F238E27FC236}">
                  <a16:creationId xmlns:a16="http://schemas.microsoft.com/office/drawing/2014/main" id="{0391CB43-4CDE-564A-923A-74CFF9540624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5"/>
                  </a:solidFill>
                </a:rPr>
                <a:t>visualise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39DE42F-0885-9F47-AC07-9B424F9BC98A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6D62FFDB-3B35-9C4D-9758-9A8D6AE5A6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2262"/>
            <a:ext cx="5257800" cy="7375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With filtering, we can look at countries just in the Americas:</a:t>
            </a: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A9590C9-F0FD-804F-BAC7-5C502508E4FB}"/>
              </a:ext>
            </a:extLst>
          </p:cNvPr>
          <p:cNvSpPr/>
          <p:nvPr/>
        </p:nvSpPr>
        <p:spPr>
          <a:xfrm>
            <a:off x="764447" y="636913"/>
            <a:ext cx="597103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/>
              <a:t>Making a map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6851D3F-2228-2D4B-8BB8-1275DCE5E284}"/>
              </a:ext>
            </a:extLst>
          </p:cNvPr>
          <p:cNvSpPr/>
          <p:nvPr/>
        </p:nvSpPr>
        <p:spPr>
          <a:xfrm>
            <a:off x="857190" y="2418981"/>
            <a:ext cx="4892257" cy="20313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AU" dirty="0" err="1">
                <a:latin typeface="Consolas" panose="020B0609020204030204" pitchFamily="49" charset="0"/>
                <a:cs typeface="Consolas" panose="020B0609020204030204" pitchFamily="49" charset="0"/>
              </a:rPr>
              <a:t>gapmap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AU" b="1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%&gt;%</a:t>
            </a:r>
          </a:p>
          <a:p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filter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(continent == “Americas”) </a:t>
            </a:r>
            <a:r>
              <a:rPr lang="en-AU" b="1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%&gt;%</a:t>
            </a:r>
          </a:p>
          <a:p>
            <a:endParaRPr lang="en-AU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ggplot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geometry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geometry,</a:t>
            </a:r>
          </a:p>
          <a:p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fill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gdpPercap)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AU" b="1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geom_sf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endParaRPr lang="en-AU" dirty="0">
              <a:solidFill>
                <a:prstClr val="black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4CF136-CEC1-644F-983E-7FFF095DBC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0969" y="1700436"/>
            <a:ext cx="5971031" cy="4837159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2D81D5B-BB29-DF47-B746-2AED7DD03114}"/>
              </a:ext>
            </a:extLst>
          </p:cNvPr>
          <p:cNvSpPr txBox="1">
            <a:spLocks/>
          </p:cNvSpPr>
          <p:nvPr/>
        </p:nvSpPr>
        <p:spPr>
          <a:xfrm>
            <a:off x="838200" y="4588071"/>
            <a:ext cx="5700386" cy="25768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/>
              <a:t>In words: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accent1"/>
                </a:solidFill>
                <a:cs typeface="Consolas" panose="020B0609020204030204" pitchFamily="49" charset="0"/>
              </a:rPr>
              <a:t>1. Take the </a:t>
            </a:r>
            <a:r>
              <a:rPr lang="en-US" sz="16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gapmap</a:t>
            </a:r>
            <a:r>
              <a:rPr lang="en-US" sz="1600" dirty="0">
                <a:solidFill>
                  <a:schemeClr val="accent1"/>
                </a:solidFill>
                <a:cs typeface="Consolas" panose="020B0609020204030204" pitchFamily="49" charset="0"/>
              </a:rPr>
              <a:t> dataset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accent1"/>
                </a:solidFill>
                <a:cs typeface="Consolas" panose="020B0609020204030204" pitchFamily="49" charset="0"/>
              </a:rPr>
              <a:t>2. And </a:t>
            </a:r>
            <a:r>
              <a:rPr lang="en-US" sz="1600" b="1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filter</a:t>
            </a:r>
            <a:r>
              <a:rPr lang="en-US" sz="1600" dirty="0">
                <a:solidFill>
                  <a:schemeClr val="accent1"/>
                </a:solidFill>
                <a:cs typeface="Consolas" panose="020B0609020204030204" pitchFamily="49" charset="0"/>
              </a:rPr>
              <a:t> to keep the Americas continent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accent1"/>
                </a:solidFill>
                <a:cs typeface="Consolas" panose="020B0609020204030204" pitchFamily="49" charset="0"/>
              </a:rPr>
              <a:t>3. Pipe </a:t>
            </a:r>
            <a:r>
              <a:rPr lang="en-US" sz="1600" b="1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%&gt;% </a:t>
            </a:r>
            <a:r>
              <a:rPr lang="en-US" sz="1600" dirty="0">
                <a:solidFill>
                  <a:schemeClr val="accent1"/>
                </a:solidFill>
                <a:cs typeface="Consolas" panose="020B0609020204030204" pitchFamily="49" charset="0"/>
              </a:rPr>
              <a:t>this into the data argument of </a:t>
            </a:r>
            <a:r>
              <a:rPr lang="en-US" sz="16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ggplot()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accent1"/>
                </a:solidFill>
                <a:cs typeface="Consolas" panose="020B0609020204030204" pitchFamily="49" charset="0"/>
              </a:rPr>
              <a:t>4. Define </a:t>
            </a:r>
            <a:r>
              <a:rPr lang="en-US" sz="2000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US" sz="1600" dirty="0">
                <a:solidFill>
                  <a:schemeClr val="accent1"/>
                </a:solidFill>
                <a:cs typeface="Consolas" panose="020B0609020204030204" pitchFamily="49" charset="0"/>
              </a:rPr>
              <a:t>thetics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accent1"/>
                </a:solidFill>
                <a:cs typeface="Consolas" panose="020B0609020204030204" pitchFamily="49" charset="0"/>
              </a:rPr>
              <a:t>5. Use </a:t>
            </a: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geom_sf</a:t>
            </a:r>
            <a:r>
              <a:rPr lang="en-US" sz="1600" dirty="0">
                <a:solidFill>
                  <a:schemeClr val="accent1"/>
                </a:solidFill>
                <a:cs typeface="Consolas" panose="020B0609020204030204" pitchFamily="49" charset="0"/>
              </a:rPr>
              <a:t>, which plots geometries.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A290E36-1E76-214F-B46B-F7F47E406A15}"/>
              </a:ext>
            </a:extLst>
          </p:cNvPr>
          <p:cNvSpPr txBox="1">
            <a:spLocks/>
          </p:cNvSpPr>
          <p:nvPr/>
        </p:nvSpPr>
        <p:spPr>
          <a:xfrm>
            <a:off x="417974" y="2485227"/>
            <a:ext cx="456739" cy="20689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500" dirty="0">
                <a:solidFill>
                  <a:schemeClr val="accent1"/>
                </a:solidFill>
                <a:cs typeface="Consolas" panose="020B0609020204030204" pitchFamily="49" charset="0"/>
              </a:rPr>
              <a:t>1.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500" dirty="0">
                <a:solidFill>
                  <a:schemeClr val="accent1"/>
                </a:solidFill>
                <a:cs typeface="Consolas" panose="020B0609020204030204" pitchFamily="49" charset="0"/>
              </a:rPr>
              <a:t>2.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" dirty="0">
                <a:solidFill>
                  <a:schemeClr val="accent1"/>
                </a:solidFill>
                <a:cs typeface="Consolas" panose="020B0609020204030204" pitchFamily="49" charset="0"/>
              </a:rPr>
              <a:t> </a:t>
            </a:r>
            <a:endParaRPr lang="en-US" sz="100" dirty="0">
              <a:solidFill>
                <a:schemeClr val="accent1"/>
              </a:solidFill>
              <a:cs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500" dirty="0">
                <a:solidFill>
                  <a:schemeClr val="accent1"/>
                </a:solidFill>
                <a:cs typeface="Consolas" panose="020B0609020204030204" pitchFamily="49" charset="0"/>
              </a:rPr>
              <a:t>3.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500" dirty="0">
                <a:solidFill>
                  <a:schemeClr val="accent1"/>
                </a:solidFill>
                <a:cs typeface="Consolas" panose="020B0609020204030204" pitchFamily="49" charset="0"/>
              </a:rPr>
              <a:t>4.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300" dirty="0">
                <a:solidFill>
                  <a:schemeClr val="accent1"/>
                </a:solidFill>
                <a:cs typeface="Consolas" panose="020B0609020204030204" pitchFamily="49" charset="0"/>
              </a:rPr>
              <a:t>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500" dirty="0">
                <a:solidFill>
                  <a:schemeClr val="accent1"/>
                </a:solidFill>
                <a:cs typeface="Consolas" panose="020B0609020204030204" pitchFamily="49" charset="0"/>
              </a:rPr>
              <a:t>5.</a:t>
            </a:r>
          </a:p>
        </p:txBody>
      </p:sp>
    </p:spTree>
    <p:extLst>
      <p:ext uri="{BB962C8B-B14F-4D97-AF65-F5344CB8AC3E}">
        <p14:creationId xmlns:p14="http://schemas.microsoft.com/office/powerpoint/2010/main" val="325393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 animBg="1"/>
      <p:bldP spid="9" grpId="0" uiExpand="1" build="p"/>
      <p:bldP spid="12" grpId="0" uiExpand="1" build="p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CC366DB6-8792-744A-90C9-1A59FB97A74F}"/>
              </a:ext>
            </a:extLst>
          </p:cNvPr>
          <p:cNvGrpSpPr/>
          <p:nvPr/>
        </p:nvGrpSpPr>
        <p:grpSpPr>
          <a:xfrm>
            <a:off x="4278630" y="762000"/>
            <a:ext cx="3642360" cy="1345718"/>
            <a:chOff x="8905805" y="-234969"/>
            <a:chExt cx="3642360" cy="1345718"/>
          </a:xfrm>
        </p:grpSpPr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E388C15A-F690-3A45-9FA3-F3D382A8222E}"/>
                </a:ext>
              </a:extLst>
            </p:cNvPr>
            <p:cNvSpPr txBox="1">
              <a:spLocks/>
            </p:cNvSpPr>
            <p:nvPr/>
          </p:nvSpPr>
          <p:spPr>
            <a:xfrm>
              <a:off x="8905805" y="0"/>
              <a:ext cx="364236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3600" dirty="0">
                  <a:solidFill>
                    <a:schemeClr val="accent6"/>
                  </a:solidFill>
                </a:rPr>
                <a:t>extra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8CA73AD-2154-4541-97CD-8297A9EC4B52}"/>
                </a:ext>
              </a:extLst>
            </p:cNvPr>
            <p:cNvSpPr/>
            <p:nvPr/>
          </p:nvSpPr>
          <p:spPr>
            <a:xfrm>
              <a:off x="10124301" y="-234969"/>
              <a:ext cx="1151021" cy="46994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5362192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12AD807-8C67-214D-9D19-3C372BD5D715}"/>
              </a:ext>
            </a:extLst>
          </p:cNvPr>
          <p:cNvSpPr/>
          <p:nvPr/>
        </p:nvSpPr>
        <p:spPr>
          <a:xfrm>
            <a:off x="803910" y="1532588"/>
            <a:ext cx="9380838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2000" dirty="0"/>
              <a:t>R Markdown is a type of file that produces documents. </a:t>
            </a:r>
          </a:p>
          <a:p>
            <a:endParaRPr lang="en-AU" sz="2000" dirty="0"/>
          </a:p>
          <a:p>
            <a:r>
              <a:rPr lang="en-AU" sz="2000" dirty="0"/>
              <a:t>It will process your R code and its output, then typeset/produce your file. </a:t>
            </a:r>
          </a:p>
          <a:p>
            <a:endParaRPr lang="en-AU" sz="2000" dirty="0"/>
          </a:p>
          <a:p>
            <a:r>
              <a:rPr lang="en-AU" sz="2000" dirty="0"/>
              <a:t>It uses the same wonderful math language as LaTeX, too.</a:t>
            </a:r>
          </a:p>
          <a:p>
            <a:endParaRPr lang="en-AU" sz="2000" dirty="0"/>
          </a:p>
          <a:p>
            <a:r>
              <a:rPr lang="en-AU" sz="2000" dirty="0"/>
              <a:t>Using an R Markdown document means your analysis, your visualisations and your writing are all in one place.</a:t>
            </a:r>
          </a:p>
          <a:p>
            <a:endParaRPr lang="en-AU" sz="2000" dirty="0"/>
          </a:p>
          <a:p>
            <a:r>
              <a:rPr lang="en-AU" sz="2000" dirty="0"/>
              <a:t>To start an R Markdown document, </a:t>
            </a:r>
            <a:r>
              <a:rPr lang="en-AU" sz="2000" b="1" dirty="0"/>
              <a:t>click</a:t>
            </a:r>
            <a:r>
              <a:rPr lang="en-AU" sz="2000" dirty="0"/>
              <a:t>:</a:t>
            </a:r>
          </a:p>
          <a:p>
            <a:endParaRPr lang="en-AU" sz="2000" dirty="0"/>
          </a:p>
          <a:p>
            <a:pPr lvl="4"/>
            <a:r>
              <a:rPr lang="en-AU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File </a:t>
            </a:r>
            <a:r>
              <a:rPr lang="en-AU" sz="2000" dirty="0">
                <a:latin typeface="Consolas" panose="020B0609020204030204" pitchFamily="49" charset="0"/>
                <a:cs typeface="Consolas" panose="020B0609020204030204" pitchFamily="49" charset="0"/>
              </a:rPr>
              <a:t>-&gt;</a:t>
            </a:r>
          </a:p>
          <a:p>
            <a:pPr lvl="4"/>
            <a:r>
              <a:rPr lang="en-AU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New File</a:t>
            </a:r>
            <a:r>
              <a:rPr lang="en-AU" sz="2000" dirty="0">
                <a:latin typeface="Consolas" panose="020B0609020204030204" pitchFamily="49" charset="0"/>
                <a:cs typeface="Consolas" panose="020B0609020204030204" pitchFamily="49" charset="0"/>
              </a:rPr>
              <a:t> -&gt;</a:t>
            </a:r>
          </a:p>
          <a:p>
            <a:pPr lvl="4"/>
            <a:r>
              <a:rPr lang="en-AU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R Markdown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44C4C71-6204-9942-B0B5-FA3E06A89F51}"/>
              </a:ext>
            </a:extLst>
          </p:cNvPr>
          <p:cNvGrpSpPr/>
          <p:nvPr/>
        </p:nvGrpSpPr>
        <p:grpSpPr>
          <a:xfrm>
            <a:off x="8564962" y="0"/>
            <a:ext cx="3639395" cy="1110749"/>
            <a:chOff x="8552605" y="0"/>
            <a:chExt cx="3639395" cy="1110749"/>
          </a:xfrm>
        </p:grpSpPr>
        <p:sp>
          <p:nvSpPr>
            <p:cNvPr id="9" name="Title 1">
              <a:extLst>
                <a:ext uri="{FF2B5EF4-FFF2-40B4-BE49-F238E27FC236}">
                  <a16:creationId xmlns:a16="http://schemas.microsoft.com/office/drawing/2014/main" id="{39B3E959-F950-014C-A7FF-6E614851E5C9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6"/>
                  </a:solidFill>
                </a:rPr>
                <a:t>extra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90649ED-1FE6-5346-ADD7-6D2581B79E87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3E80C6A-57D3-2241-B574-201DD79EF69E}"/>
              </a:ext>
            </a:extLst>
          </p:cNvPr>
          <p:cNvSpPr txBox="1">
            <a:spLocks/>
          </p:cNvSpPr>
          <p:nvPr/>
        </p:nvSpPr>
        <p:spPr>
          <a:xfrm>
            <a:off x="792480" y="676126"/>
            <a:ext cx="10919247" cy="5105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AU" b="1" dirty="0">
                <a:cs typeface="Consolas" panose="020B0609020204030204" pitchFamily="49" charset="0"/>
              </a:rPr>
              <a:t>Using R Markdown</a:t>
            </a:r>
            <a:endParaRPr lang="en-AU" dirty="0"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7863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12AD807-8C67-214D-9D19-3C372BD5D715}"/>
              </a:ext>
            </a:extLst>
          </p:cNvPr>
          <p:cNvSpPr/>
          <p:nvPr/>
        </p:nvSpPr>
        <p:spPr>
          <a:xfrm>
            <a:off x="838200" y="1547578"/>
            <a:ext cx="343723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dirty="0"/>
              <a:t>This will set you up and explain a few things.</a:t>
            </a:r>
          </a:p>
          <a:p>
            <a:endParaRPr lang="en-AU" dirty="0"/>
          </a:p>
          <a:p>
            <a:endParaRPr lang="en-AU" dirty="0"/>
          </a:p>
          <a:p>
            <a:r>
              <a:rPr lang="en-AU" dirty="0"/>
              <a:t>Click the </a:t>
            </a:r>
            <a:r>
              <a:rPr lang="en-AU" b="1" dirty="0">
                <a:solidFill>
                  <a:srgbClr val="0070C0"/>
                </a:solidFill>
              </a:rPr>
              <a:t>Knit</a:t>
            </a:r>
            <a:r>
              <a:rPr lang="en-AU" dirty="0"/>
              <a:t> button to compile your document.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44C4C71-6204-9942-B0B5-FA3E06A89F51}"/>
              </a:ext>
            </a:extLst>
          </p:cNvPr>
          <p:cNvGrpSpPr/>
          <p:nvPr/>
        </p:nvGrpSpPr>
        <p:grpSpPr>
          <a:xfrm>
            <a:off x="8564962" y="0"/>
            <a:ext cx="3639395" cy="1110749"/>
            <a:chOff x="8552605" y="0"/>
            <a:chExt cx="3639395" cy="1110749"/>
          </a:xfrm>
        </p:grpSpPr>
        <p:sp>
          <p:nvSpPr>
            <p:cNvPr id="9" name="Title 1">
              <a:extLst>
                <a:ext uri="{FF2B5EF4-FFF2-40B4-BE49-F238E27FC236}">
                  <a16:creationId xmlns:a16="http://schemas.microsoft.com/office/drawing/2014/main" id="{39B3E959-F950-014C-A7FF-6E614851E5C9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6"/>
                  </a:solidFill>
                </a:rPr>
                <a:t>extra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90649ED-1FE6-5346-ADD7-6D2581B79E87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C30FBB48-909A-D849-AD78-C3E34D7F4350}"/>
              </a:ext>
            </a:extLst>
          </p:cNvPr>
          <p:cNvGrpSpPr/>
          <p:nvPr/>
        </p:nvGrpSpPr>
        <p:grpSpPr>
          <a:xfrm>
            <a:off x="4418902" y="1552372"/>
            <a:ext cx="7572632" cy="5190168"/>
            <a:chOff x="3781168" y="1302707"/>
            <a:chExt cx="7572632" cy="5190168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B81D3A85-6C0B-3F4D-8D8B-1ADB411F68F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45" t="803"/>
            <a:stretch/>
          </p:blipFill>
          <p:spPr>
            <a:xfrm>
              <a:off x="3781168" y="1302707"/>
              <a:ext cx="7572632" cy="519016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3" name="Right Brace 12">
              <a:extLst>
                <a:ext uri="{FF2B5EF4-FFF2-40B4-BE49-F238E27FC236}">
                  <a16:creationId xmlns:a16="http://schemas.microsoft.com/office/drawing/2014/main" id="{16BA477D-B81C-8F4D-BCAE-B5E9E6670768}"/>
                </a:ext>
              </a:extLst>
            </p:cNvPr>
            <p:cNvSpPr/>
            <p:nvPr/>
          </p:nvSpPr>
          <p:spPr>
            <a:xfrm>
              <a:off x="6005384" y="1628775"/>
              <a:ext cx="234778" cy="607798"/>
            </a:xfrm>
            <a:prstGeom prst="rightBrac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2A2590F-AFA0-4E49-9103-48485B600BF9}"/>
                </a:ext>
              </a:extLst>
            </p:cNvPr>
            <p:cNvSpPr txBox="1"/>
            <p:nvPr/>
          </p:nvSpPr>
          <p:spPr>
            <a:xfrm>
              <a:off x="6247195" y="1604594"/>
              <a:ext cx="350874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YAML: instructions for your R Markdown output</a:t>
              </a:r>
            </a:p>
          </p:txBody>
        </p:sp>
        <p:sp>
          <p:nvSpPr>
            <p:cNvPr id="15" name="Right Brace 14">
              <a:extLst>
                <a:ext uri="{FF2B5EF4-FFF2-40B4-BE49-F238E27FC236}">
                  <a16:creationId xmlns:a16="http://schemas.microsoft.com/office/drawing/2014/main" id="{FC39B7EA-4B63-DF45-A080-9A7C6500BA82}"/>
                </a:ext>
              </a:extLst>
            </p:cNvPr>
            <p:cNvSpPr/>
            <p:nvPr/>
          </p:nvSpPr>
          <p:spPr>
            <a:xfrm>
              <a:off x="6009502" y="3196304"/>
              <a:ext cx="234778" cy="226797"/>
            </a:xfrm>
            <a:prstGeom prst="rightBrace">
              <a:avLst>
                <a:gd name="adj1" fmla="val 13535"/>
                <a:gd name="adj2" fmla="val 50000"/>
              </a:avLst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2F339BE-BD8F-7446-BC3D-1FE994B14AFB}"/>
                </a:ext>
              </a:extLst>
            </p:cNvPr>
            <p:cNvSpPr txBox="1"/>
            <p:nvPr/>
          </p:nvSpPr>
          <p:spPr>
            <a:xfrm>
              <a:off x="6251313" y="3130829"/>
              <a:ext cx="35087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A level-2 header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1EE2773-531E-3B4D-ABCE-D197977EC058}"/>
                </a:ext>
              </a:extLst>
            </p:cNvPr>
            <p:cNvSpPr/>
            <p:nvPr/>
          </p:nvSpPr>
          <p:spPr>
            <a:xfrm>
              <a:off x="6005383" y="3524037"/>
              <a:ext cx="4474257" cy="934948"/>
            </a:xfrm>
            <a:prstGeom prst="rect">
              <a:avLst/>
            </a:prstGeom>
            <a:solidFill>
              <a:schemeClr val="bg1">
                <a:alpha val="9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ight Brace 17">
              <a:extLst>
                <a:ext uri="{FF2B5EF4-FFF2-40B4-BE49-F238E27FC236}">
                  <a16:creationId xmlns:a16="http://schemas.microsoft.com/office/drawing/2014/main" id="{BDCC8971-4E03-2B4D-8E7D-9E5763C6EFF5}"/>
                </a:ext>
              </a:extLst>
            </p:cNvPr>
            <p:cNvSpPr/>
            <p:nvPr/>
          </p:nvSpPr>
          <p:spPr>
            <a:xfrm>
              <a:off x="6005383" y="3577393"/>
              <a:ext cx="241811" cy="802672"/>
            </a:xfrm>
            <a:prstGeom prst="rightBrace">
              <a:avLst>
                <a:gd name="adj1" fmla="val 13535"/>
                <a:gd name="adj2" fmla="val 50000"/>
              </a:avLst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940B452-1A5C-A847-8559-929996B075D7}"/>
                </a:ext>
              </a:extLst>
            </p:cNvPr>
            <p:cNvSpPr txBox="1"/>
            <p:nvPr/>
          </p:nvSpPr>
          <p:spPr>
            <a:xfrm>
              <a:off x="6247195" y="3666890"/>
              <a:ext cx="350874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Your text. Just write as your normally would. 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1606100-81F6-854A-AE26-019C3D8FF0C4}"/>
                </a:ext>
              </a:extLst>
            </p:cNvPr>
            <p:cNvSpPr/>
            <p:nvPr/>
          </p:nvSpPr>
          <p:spPr>
            <a:xfrm>
              <a:off x="6005383" y="4558525"/>
              <a:ext cx="4546177" cy="527183"/>
            </a:xfrm>
            <a:prstGeom prst="rect">
              <a:avLst/>
            </a:prstGeom>
            <a:solidFill>
              <a:schemeClr val="bg1">
                <a:alpha val="8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ight Brace 20">
              <a:extLst>
                <a:ext uri="{FF2B5EF4-FFF2-40B4-BE49-F238E27FC236}">
                  <a16:creationId xmlns:a16="http://schemas.microsoft.com/office/drawing/2014/main" id="{D7E45856-5CD4-B24C-9CE9-008FBFB368ED}"/>
                </a:ext>
              </a:extLst>
            </p:cNvPr>
            <p:cNvSpPr/>
            <p:nvPr/>
          </p:nvSpPr>
          <p:spPr>
            <a:xfrm>
              <a:off x="6005383" y="4611881"/>
              <a:ext cx="241811" cy="452597"/>
            </a:xfrm>
            <a:prstGeom prst="rightBrace">
              <a:avLst>
                <a:gd name="adj1" fmla="val 13535"/>
                <a:gd name="adj2" fmla="val 50000"/>
              </a:avLst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E5FFDEF-5213-B84D-9E1E-4B27EEDB96E3}"/>
                </a:ext>
              </a:extLst>
            </p:cNvPr>
            <p:cNvSpPr txBox="1"/>
            <p:nvPr/>
          </p:nvSpPr>
          <p:spPr>
            <a:xfrm>
              <a:off x="6247195" y="4660282"/>
              <a:ext cx="35087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A </a:t>
              </a:r>
              <a:r>
                <a:rPr lang="en-US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chunk</a:t>
              </a:r>
              <a:r>
                <a:rPr lang="en-US" dirty="0">
                  <a:solidFill>
                    <a:schemeClr val="accent1"/>
                  </a:solidFill>
                </a:rPr>
                <a:t> of R code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08A4B5C4-0347-B34F-9CFE-A5F63B68B56C}"/>
                </a:ext>
              </a:extLst>
            </p:cNvPr>
            <p:cNvSpPr/>
            <p:nvPr/>
          </p:nvSpPr>
          <p:spPr>
            <a:xfrm>
              <a:off x="6005383" y="5805392"/>
              <a:ext cx="4546177" cy="527183"/>
            </a:xfrm>
            <a:prstGeom prst="rect">
              <a:avLst/>
            </a:prstGeom>
            <a:solidFill>
              <a:schemeClr val="bg1">
                <a:alpha val="8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ight Brace 23">
              <a:extLst>
                <a:ext uri="{FF2B5EF4-FFF2-40B4-BE49-F238E27FC236}">
                  <a16:creationId xmlns:a16="http://schemas.microsoft.com/office/drawing/2014/main" id="{98CBD624-B13E-1849-BB70-ACA11A54712B}"/>
                </a:ext>
              </a:extLst>
            </p:cNvPr>
            <p:cNvSpPr/>
            <p:nvPr/>
          </p:nvSpPr>
          <p:spPr>
            <a:xfrm>
              <a:off x="6005383" y="5858748"/>
              <a:ext cx="241811" cy="452597"/>
            </a:xfrm>
            <a:prstGeom prst="rightBrace">
              <a:avLst>
                <a:gd name="adj1" fmla="val 13535"/>
                <a:gd name="adj2" fmla="val 50000"/>
              </a:avLst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5D2718C-D60D-F449-8AF6-092D460B06DE}"/>
                </a:ext>
              </a:extLst>
            </p:cNvPr>
            <p:cNvSpPr txBox="1"/>
            <p:nvPr/>
          </p:nvSpPr>
          <p:spPr>
            <a:xfrm>
              <a:off x="6247195" y="5907149"/>
              <a:ext cx="35087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Another </a:t>
              </a:r>
              <a:r>
                <a:rPr lang="en-US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chunk</a:t>
              </a:r>
              <a:r>
                <a:rPr lang="en-US" dirty="0">
                  <a:solidFill>
                    <a:schemeClr val="accent1"/>
                  </a:solidFill>
                </a:rPr>
                <a:t> of R code</a:t>
              </a:r>
            </a:p>
          </p:txBody>
        </p:sp>
      </p:grp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46B730A2-3F1B-8543-9E2F-1146F6E77D49}"/>
              </a:ext>
            </a:extLst>
          </p:cNvPr>
          <p:cNvSpPr txBox="1">
            <a:spLocks/>
          </p:cNvSpPr>
          <p:nvPr/>
        </p:nvSpPr>
        <p:spPr>
          <a:xfrm>
            <a:off x="792480" y="676126"/>
            <a:ext cx="10919247" cy="5105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AU" b="1" dirty="0">
                <a:cs typeface="Consolas" panose="020B0609020204030204" pitchFamily="49" charset="0"/>
              </a:rPr>
              <a:t>Using R Markdown</a:t>
            </a:r>
            <a:endParaRPr lang="en-AU" dirty="0">
              <a:cs typeface="Consolas" panose="020B0609020204030204" pitchFamily="49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67F2B52-C9C0-A24E-AD46-350E9B74CDA2}"/>
              </a:ext>
            </a:extLst>
          </p:cNvPr>
          <p:cNvGrpSpPr/>
          <p:nvPr/>
        </p:nvGrpSpPr>
        <p:grpSpPr>
          <a:xfrm>
            <a:off x="2556819" y="1311973"/>
            <a:ext cx="4215349" cy="1534097"/>
            <a:chOff x="2556819" y="1311973"/>
            <a:chExt cx="4215349" cy="1534097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833A8D61-94FB-EC4C-A3D0-40A481381741}"/>
                </a:ext>
              </a:extLst>
            </p:cNvPr>
            <p:cNvSpPr/>
            <p:nvPr/>
          </p:nvSpPr>
          <p:spPr>
            <a:xfrm>
              <a:off x="5732038" y="1311973"/>
              <a:ext cx="1040130" cy="691166"/>
            </a:xfrm>
            <a:prstGeom prst="ellipse">
              <a:avLst/>
            </a:prstGeom>
            <a:noFill/>
            <a:ln w="5715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156A1959-AE58-8B4B-9826-733BD8DE0C3A}"/>
                </a:ext>
              </a:extLst>
            </p:cNvPr>
            <p:cNvCxnSpPr>
              <a:endCxn id="3" idx="2"/>
            </p:cNvCxnSpPr>
            <p:nvPr/>
          </p:nvCxnSpPr>
          <p:spPr>
            <a:xfrm flipV="1">
              <a:off x="2556819" y="1657556"/>
              <a:ext cx="3175219" cy="1188514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48227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A44C4C71-6204-9942-B0B5-FA3E06A89F51}"/>
              </a:ext>
            </a:extLst>
          </p:cNvPr>
          <p:cNvGrpSpPr/>
          <p:nvPr/>
        </p:nvGrpSpPr>
        <p:grpSpPr>
          <a:xfrm>
            <a:off x="8564962" y="0"/>
            <a:ext cx="3639395" cy="1110749"/>
            <a:chOff x="8552605" y="0"/>
            <a:chExt cx="3639395" cy="1110749"/>
          </a:xfrm>
        </p:grpSpPr>
        <p:sp>
          <p:nvSpPr>
            <p:cNvPr id="9" name="Title 1">
              <a:extLst>
                <a:ext uri="{FF2B5EF4-FFF2-40B4-BE49-F238E27FC236}">
                  <a16:creationId xmlns:a16="http://schemas.microsoft.com/office/drawing/2014/main" id="{39B3E959-F950-014C-A7FF-6E614851E5C9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6"/>
                  </a:solidFill>
                </a:rPr>
                <a:t>extra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90649ED-1FE6-5346-ADD7-6D2581B79E87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46B730A2-3F1B-8543-9E2F-1146F6E77D49}"/>
              </a:ext>
            </a:extLst>
          </p:cNvPr>
          <p:cNvSpPr txBox="1">
            <a:spLocks/>
          </p:cNvSpPr>
          <p:nvPr/>
        </p:nvSpPr>
        <p:spPr>
          <a:xfrm>
            <a:off x="792480" y="676126"/>
            <a:ext cx="10919247" cy="5105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AU" b="1" dirty="0">
                <a:cs typeface="Consolas" panose="020B0609020204030204" pitchFamily="49" charset="0"/>
              </a:rPr>
              <a:t>Resources</a:t>
            </a:r>
            <a:endParaRPr lang="en-AU" dirty="0">
              <a:cs typeface="Consolas" panose="020B0609020204030204" pitchFamily="49" charset="0"/>
            </a:endParaRP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E8DC5F44-6592-464C-A552-F7B5961D14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2262"/>
            <a:ext cx="11494770" cy="483358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800" dirty="0"/>
              <a:t>This short workshop can’t cover everything. Below are some resources by topic that I have used in the past (and still use today!)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Note: they are all free.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b="1" dirty="0">
                <a:solidFill>
                  <a:schemeClr val="accent5"/>
                </a:solidFill>
              </a:rPr>
              <a:t>Data </a:t>
            </a:r>
            <a:r>
              <a:rPr lang="en-AU" sz="1800" b="1" dirty="0">
                <a:solidFill>
                  <a:schemeClr val="accent5"/>
                </a:solidFill>
              </a:rPr>
              <a:t>visualisation</a:t>
            </a:r>
            <a:r>
              <a:rPr lang="en-US" sz="1800" b="1" dirty="0">
                <a:solidFill>
                  <a:schemeClr val="accent5"/>
                </a:solidFill>
              </a:rPr>
              <a:t> with </a:t>
            </a:r>
            <a:r>
              <a:rPr lang="en-US" sz="1800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ggplot</a:t>
            </a:r>
            <a:endParaRPr lang="en-US" sz="1800" dirty="0"/>
          </a:p>
          <a:p>
            <a:pPr marL="0" indent="0">
              <a:buNone/>
            </a:pPr>
            <a:r>
              <a:rPr lang="en-AU" sz="1600" dirty="0"/>
              <a:t>	Healy: </a:t>
            </a:r>
            <a:r>
              <a:rPr lang="en-AU" sz="1600" i="1" dirty="0"/>
              <a:t>Data Visualization: A practical introduction </a:t>
            </a:r>
            <a:r>
              <a:rPr lang="en-AU" sz="1600" dirty="0"/>
              <a:t>at </a:t>
            </a:r>
            <a:r>
              <a:rPr lang="en-US" sz="1200" dirty="0"/>
              <a:t>https://</a:t>
            </a:r>
            <a:r>
              <a:rPr lang="en-US" sz="1200" dirty="0" err="1"/>
              <a:t>socviz.co</a:t>
            </a:r>
            <a:r>
              <a:rPr lang="en-US" sz="1200" dirty="0"/>
              <a:t>/</a:t>
            </a:r>
          </a:p>
          <a:p>
            <a:pPr marL="0" indent="0">
              <a:buNone/>
            </a:pPr>
            <a:r>
              <a:rPr lang="en-AU" sz="1600" dirty="0"/>
              <a:t>	Wickham: </a:t>
            </a:r>
            <a:r>
              <a:rPr lang="en-AU" sz="1600" i="1" dirty="0"/>
              <a:t>R for Data Science, chapter 3 </a:t>
            </a:r>
            <a:r>
              <a:rPr lang="en-AU" sz="1600" dirty="0"/>
              <a:t>at </a:t>
            </a:r>
            <a:r>
              <a:rPr lang="en-AU" sz="1200" dirty="0"/>
              <a:t>https://r4ds.had.co.nz/data-</a:t>
            </a:r>
            <a:r>
              <a:rPr lang="en-AU" sz="1200" dirty="0" err="1"/>
              <a:t>visualisation.html</a:t>
            </a:r>
            <a:endParaRPr lang="en-AU" sz="1200" dirty="0"/>
          </a:p>
          <a:p>
            <a:pPr marL="0" indent="0">
              <a:buNone/>
            </a:pPr>
            <a:r>
              <a:rPr lang="en-AU" sz="1600" dirty="0"/>
              <a:t>	</a:t>
            </a:r>
            <a:r>
              <a:rPr lang="en-AU" sz="1600" dirty="0" err="1"/>
              <a:t>Yau</a:t>
            </a:r>
            <a:r>
              <a:rPr lang="en-AU" sz="1600" dirty="0"/>
              <a:t>: </a:t>
            </a:r>
            <a:r>
              <a:rPr lang="en-US" sz="1600" i="1" dirty="0"/>
              <a:t>Flowing data </a:t>
            </a:r>
            <a:r>
              <a:rPr lang="en-US" sz="1600" dirty="0"/>
              <a:t>at </a:t>
            </a:r>
            <a:r>
              <a:rPr lang="en-US" sz="1200" dirty="0"/>
              <a:t>https://</a:t>
            </a:r>
            <a:r>
              <a:rPr lang="en-US" sz="1200" dirty="0" err="1"/>
              <a:t>flowingdata.com</a:t>
            </a:r>
            <a:endParaRPr lang="en-US" sz="1200" dirty="0"/>
          </a:p>
          <a:p>
            <a:pPr marL="0" indent="0">
              <a:buNone/>
            </a:pPr>
            <a:r>
              <a:rPr lang="en-US" sz="1600" dirty="0"/>
              <a:t>	R Studio: </a:t>
            </a:r>
            <a:r>
              <a:rPr lang="en-US" sz="1600" i="1" dirty="0"/>
              <a:t>ggplot </a:t>
            </a:r>
            <a:r>
              <a:rPr lang="en-US" sz="1600" i="1" dirty="0" err="1"/>
              <a:t>cheatsheet</a:t>
            </a:r>
            <a:r>
              <a:rPr lang="en-US" sz="1600" i="1" dirty="0"/>
              <a:t> </a:t>
            </a:r>
            <a:r>
              <a:rPr lang="en-US" sz="1600" dirty="0"/>
              <a:t>at </a:t>
            </a:r>
            <a:r>
              <a:rPr lang="en-US" sz="1200" dirty="0"/>
              <a:t>https://</a:t>
            </a:r>
            <a:r>
              <a:rPr lang="en-US" sz="1200" dirty="0" err="1"/>
              <a:t>www.rstudio.com</a:t>
            </a:r>
            <a:r>
              <a:rPr lang="en-US" sz="1200" dirty="0"/>
              <a:t>/</a:t>
            </a:r>
            <a:r>
              <a:rPr lang="en-US" sz="1200" dirty="0" err="1"/>
              <a:t>wp</a:t>
            </a:r>
            <a:r>
              <a:rPr lang="en-US" sz="1200" dirty="0"/>
              <a:t>-content/uploads/2015/03/ggplot2-cheatsheet.pdf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800" b="1" dirty="0">
                <a:solidFill>
                  <a:schemeClr val="accent4"/>
                </a:solidFill>
              </a:rPr>
              <a:t>Transforming data with </a:t>
            </a:r>
            <a:r>
              <a:rPr lang="en-US" sz="1800" b="1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dplyr</a:t>
            </a:r>
            <a:endParaRPr lang="en-US" sz="1800" b="1" dirty="0">
              <a:solidFill>
                <a:schemeClr val="accent4"/>
              </a:solidFill>
            </a:endParaRPr>
          </a:p>
          <a:p>
            <a:pPr marL="0" indent="0">
              <a:buNone/>
            </a:pPr>
            <a:r>
              <a:rPr lang="en-US" sz="1600" dirty="0"/>
              <a:t>	Wickham: </a:t>
            </a:r>
            <a:r>
              <a:rPr lang="en-AU" sz="1600" i="1" dirty="0"/>
              <a:t>R for Data Science, chapter 5 </a:t>
            </a:r>
            <a:r>
              <a:rPr lang="en-AU" sz="1600" dirty="0"/>
              <a:t>at</a:t>
            </a:r>
            <a:r>
              <a:rPr lang="en-US" sz="1600" dirty="0"/>
              <a:t> https://r4ds.had.co.nz/</a:t>
            </a:r>
            <a:r>
              <a:rPr lang="en-US" sz="1600" dirty="0" err="1"/>
              <a:t>transform.html</a:t>
            </a:r>
            <a:endParaRPr lang="en-US" sz="1600" dirty="0"/>
          </a:p>
          <a:p>
            <a:pPr marL="0" indent="0">
              <a:buNone/>
            </a:pPr>
            <a:r>
              <a:rPr lang="en-US" sz="1600" dirty="0"/>
              <a:t>	R Studio: dplyr </a:t>
            </a:r>
            <a:r>
              <a:rPr lang="en-US" sz="1600" dirty="0" err="1"/>
              <a:t>cheatsheet</a:t>
            </a:r>
            <a:r>
              <a:rPr lang="en-US" sz="1600" dirty="0"/>
              <a:t>: </a:t>
            </a:r>
            <a:r>
              <a:rPr lang="en-US" sz="1200" dirty="0"/>
              <a:t>https://</a:t>
            </a:r>
            <a:r>
              <a:rPr lang="en-US" sz="1200" dirty="0" err="1"/>
              <a:t>www.rstudio.com</a:t>
            </a:r>
            <a:r>
              <a:rPr lang="en-US" sz="1200" dirty="0"/>
              <a:t>/</a:t>
            </a:r>
            <a:r>
              <a:rPr lang="en-US" sz="1200" dirty="0" err="1"/>
              <a:t>wp</a:t>
            </a:r>
            <a:r>
              <a:rPr lang="en-US" sz="1200" dirty="0"/>
              <a:t>-content/uploads/2015/02/data-wrangling-</a:t>
            </a:r>
            <a:r>
              <a:rPr lang="en-US" sz="1200" dirty="0" err="1"/>
              <a:t>cheatsheet.pdf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70345194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A44C4C71-6204-9942-B0B5-FA3E06A89F51}"/>
              </a:ext>
            </a:extLst>
          </p:cNvPr>
          <p:cNvGrpSpPr/>
          <p:nvPr/>
        </p:nvGrpSpPr>
        <p:grpSpPr>
          <a:xfrm>
            <a:off x="8564962" y="0"/>
            <a:ext cx="3639395" cy="1110749"/>
            <a:chOff x="8552605" y="0"/>
            <a:chExt cx="3639395" cy="1110749"/>
          </a:xfrm>
        </p:grpSpPr>
        <p:sp>
          <p:nvSpPr>
            <p:cNvPr id="9" name="Title 1">
              <a:extLst>
                <a:ext uri="{FF2B5EF4-FFF2-40B4-BE49-F238E27FC236}">
                  <a16:creationId xmlns:a16="http://schemas.microsoft.com/office/drawing/2014/main" id="{39B3E959-F950-014C-A7FF-6E614851E5C9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6"/>
                  </a:solidFill>
                </a:rPr>
                <a:t>extra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90649ED-1FE6-5346-ADD7-6D2581B79E87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46B730A2-3F1B-8543-9E2F-1146F6E77D49}"/>
              </a:ext>
            </a:extLst>
          </p:cNvPr>
          <p:cNvSpPr txBox="1">
            <a:spLocks/>
          </p:cNvSpPr>
          <p:nvPr/>
        </p:nvSpPr>
        <p:spPr>
          <a:xfrm>
            <a:off x="792480" y="676126"/>
            <a:ext cx="10919247" cy="5105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AU" b="1" dirty="0">
                <a:cs typeface="Consolas" panose="020B0609020204030204" pitchFamily="49" charset="0"/>
              </a:rPr>
              <a:t>Resources</a:t>
            </a:r>
            <a:endParaRPr lang="en-AU" dirty="0">
              <a:cs typeface="Consolas" panose="020B0609020204030204" pitchFamily="49" charset="0"/>
            </a:endParaRP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E8DC5F44-6592-464C-A552-F7B5961D14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2262"/>
            <a:ext cx="11266170" cy="4833589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1800" b="1" dirty="0">
                <a:solidFill>
                  <a:schemeClr val="accent6"/>
                </a:solidFill>
              </a:rPr>
              <a:t>Analysis:</a:t>
            </a:r>
            <a:r>
              <a:rPr lang="en-US" sz="1800" dirty="0">
                <a:solidFill>
                  <a:schemeClr val="accent6"/>
                </a:solidFill>
              </a:rPr>
              <a:t> </a:t>
            </a:r>
          </a:p>
          <a:p>
            <a:pPr marL="0" indent="0">
              <a:buNone/>
            </a:pPr>
            <a:r>
              <a:rPr lang="en-AU" sz="1600" b="1" dirty="0">
                <a:solidFill>
                  <a:schemeClr val="accent6"/>
                </a:solidFill>
              </a:rPr>
              <a:t>Working with time series data</a:t>
            </a:r>
          </a:p>
          <a:p>
            <a:pPr marL="0" indent="0">
              <a:buNone/>
            </a:pPr>
            <a:r>
              <a:rPr lang="en-AU" sz="1600" dirty="0"/>
              <a:t>	Wickham: </a:t>
            </a:r>
            <a:r>
              <a:rPr lang="en-AU" sz="1600" i="1" dirty="0"/>
              <a:t>R for Data Science, chapter 16 </a:t>
            </a:r>
            <a:r>
              <a:rPr lang="en-AU" sz="1600" dirty="0"/>
              <a:t>at https://r4ds.had.co.nz/dates-and-</a:t>
            </a:r>
            <a:r>
              <a:rPr lang="en-AU" sz="1600" dirty="0" err="1"/>
              <a:t>times.html</a:t>
            </a:r>
            <a:endParaRPr lang="en-AU" sz="1600" dirty="0"/>
          </a:p>
          <a:p>
            <a:pPr marL="0" indent="0">
              <a:buNone/>
            </a:pPr>
            <a:r>
              <a:rPr lang="en-AU" sz="1600" dirty="0"/>
              <a:t>	</a:t>
            </a:r>
            <a:r>
              <a:rPr lang="en-AU" sz="1600" dirty="0" err="1"/>
              <a:t>Earo</a:t>
            </a:r>
            <a:r>
              <a:rPr lang="en-AU" sz="1600" dirty="0"/>
              <a:t> Wang (a Monash graduate and PHD candidate): </a:t>
            </a:r>
            <a:r>
              <a:rPr lang="en-AU" sz="1600" i="1" dirty="0"/>
              <a:t>Melting the Clock: tidy time-series analysis</a:t>
            </a:r>
            <a:r>
              <a:rPr lang="en-AU" sz="1600" dirty="0"/>
              <a:t>	presentation at R Studio conference at </a:t>
            </a:r>
            <a:r>
              <a:rPr lang="en-AU" sz="1600" i="1" dirty="0"/>
              <a:t>https://</a:t>
            </a:r>
            <a:r>
              <a:rPr lang="en-AU" sz="1600" i="1" dirty="0" err="1"/>
              <a:t>slides.earo.me</a:t>
            </a:r>
            <a:r>
              <a:rPr lang="en-AU" sz="1600" i="1" dirty="0"/>
              <a:t>/rstudioconf19</a:t>
            </a:r>
          </a:p>
          <a:p>
            <a:pPr marL="0" indent="0">
              <a:buNone/>
            </a:pPr>
            <a:r>
              <a:rPr lang="en-AU" sz="16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		The above presentation includes information about the </a:t>
            </a:r>
            <a:r>
              <a:rPr lang="en-AU" sz="1600" i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tsibble</a:t>
            </a:r>
            <a:r>
              <a:rPr lang="en-AU" sz="16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and fable time-series packages, 			which were created by Di Cook and </a:t>
            </a:r>
            <a:r>
              <a:rPr lang="en-AU" sz="1600" i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Earo</a:t>
            </a:r>
            <a:r>
              <a:rPr lang="en-AU" sz="16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Wang from Monash.</a:t>
            </a:r>
          </a:p>
          <a:p>
            <a:pPr marL="0" indent="0">
              <a:buNone/>
            </a:pPr>
            <a:endParaRPr lang="en-US" sz="1600" b="1" i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r>
              <a:rPr lang="en-US" sz="1600" b="1" dirty="0">
                <a:solidFill>
                  <a:schemeClr val="accent1"/>
                </a:solidFill>
              </a:rPr>
              <a:t>Communication:</a:t>
            </a:r>
          </a:p>
          <a:p>
            <a:pPr marL="0" indent="0">
              <a:buNone/>
            </a:pPr>
            <a:r>
              <a:rPr lang="en-US" sz="1600" b="1" dirty="0">
                <a:solidFill>
                  <a:schemeClr val="accent1"/>
                </a:solidFill>
              </a:rPr>
              <a:t>R Markdown</a:t>
            </a:r>
          </a:p>
          <a:p>
            <a:pPr marL="0" indent="0">
              <a:buNone/>
            </a:pPr>
            <a:r>
              <a:rPr lang="en-US" sz="1600" dirty="0"/>
              <a:t>	R Studio: </a:t>
            </a:r>
            <a:r>
              <a:rPr lang="en-US" sz="1600" i="1" dirty="0"/>
              <a:t>R Markdown Quick Tour</a:t>
            </a:r>
            <a:r>
              <a:rPr lang="en-US" sz="1600" dirty="0"/>
              <a:t>  at https://</a:t>
            </a:r>
            <a:r>
              <a:rPr lang="en-US" sz="1600" dirty="0" err="1"/>
              <a:t>rmarkdown.rstudio.com</a:t>
            </a:r>
            <a:r>
              <a:rPr lang="en-US" sz="1600" dirty="0"/>
              <a:t>/</a:t>
            </a:r>
            <a:r>
              <a:rPr lang="en-US" sz="1600" dirty="0" err="1"/>
              <a:t>authoring_quick_tour.html</a:t>
            </a:r>
            <a:r>
              <a:rPr lang="en-US" sz="1600" dirty="0"/>
              <a:t> 	</a:t>
            </a:r>
          </a:p>
          <a:p>
            <a:pPr marL="0" indent="0">
              <a:buNone/>
            </a:pPr>
            <a:r>
              <a:rPr lang="en-US" sz="1600" dirty="0"/>
              <a:t>	Wickham: </a:t>
            </a:r>
            <a:r>
              <a:rPr lang="en-AU" sz="1600" i="1" dirty="0"/>
              <a:t>R for Data Science, chapter 27 </a:t>
            </a:r>
            <a:r>
              <a:rPr lang="en-AU" sz="1600" dirty="0"/>
              <a:t>at</a:t>
            </a:r>
            <a:r>
              <a:rPr lang="en-US" sz="1600" dirty="0"/>
              <a:t> https://r4ds.had.co.nz/r-</a:t>
            </a:r>
            <a:r>
              <a:rPr lang="en-US" sz="1600" dirty="0" err="1"/>
              <a:t>markdown.html</a:t>
            </a: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b="1" dirty="0">
                <a:solidFill>
                  <a:schemeClr val="accent1"/>
                </a:solidFill>
              </a:rPr>
              <a:t>’Shiny’ web applications</a:t>
            </a:r>
          </a:p>
          <a:p>
            <a:pPr marL="0" indent="0">
              <a:buNone/>
            </a:pPr>
            <a:r>
              <a:rPr lang="en-US" sz="1600" dirty="0"/>
              <a:t>	R Studio: Shiny tutorials at https://</a:t>
            </a:r>
            <a:r>
              <a:rPr lang="en-US" sz="1600" dirty="0" err="1"/>
              <a:t>shiny.rstudio.com</a:t>
            </a:r>
            <a:r>
              <a:rPr lang="en-US" sz="1600" dirty="0"/>
              <a:t>/tutorial/ </a:t>
            </a:r>
          </a:p>
          <a:p>
            <a:pPr marL="0" indent="0">
              <a:buNone/>
            </a:pPr>
            <a:r>
              <a:rPr lang="en-US" sz="1600" dirty="0"/>
              <a:t>                              and gallery at:  https://</a:t>
            </a:r>
            <a:r>
              <a:rPr lang="en-US" sz="1600" dirty="0" err="1"/>
              <a:t>shiny.rstudio.com</a:t>
            </a:r>
            <a:r>
              <a:rPr lang="en-US" sz="1600" dirty="0"/>
              <a:t>/gallery/	</a:t>
            </a:r>
          </a:p>
        </p:txBody>
      </p:sp>
    </p:spTree>
    <p:extLst>
      <p:ext uri="{BB962C8B-B14F-4D97-AF65-F5344CB8AC3E}">
        <p14:creationId xmlns:p14="http://schemas.microsoft.com/office/powerpoint/2010/main" val="3469386256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A44C4C71-6204-9942-B0B5-FA3E06A89F51}"/>
              </a:ext>
            </a:extLst>
          </p:cNvPr>
          <p:cNvGrpSpPr/>
          <p:nvPr/>
        </p:nvGrpSpPr>
        <p:grpSpPr>
          <a:xfrm>
            <a:off x="8564962" y="0"/>
            <a:ext cx="3639395" cy="1110749"/>
            <a:chOff x="8552605" y="0"/>
            <a:chExt cx="3639395" cy="1110749"/>
          </a:xfrm>
        </p:grpSpPr>
        <p:sp>
          <p:nvSpPr>
            <p:cNvPr id="9" name="Title 1">
              <a:extLst>
                <a:ext uri="{FF2B5EF4-FFF2-40B4-BE49-F238E27FC236}">
                  <a16:creationId xmlns:a16="http://schemas.microsoft.com/office/drawing/2014/main" id="{39B3E959-F950-014C-A7FF-6E614851E5C9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6"/>
                  </a:solidFill>
                </a:rPr>
                <a:t>extra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90649ED-1FE6-5346-ADD7-6D2581B79E87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46B730A2-3F1B-8543-9E2F-1146F6E77D49}"/>
              </a:ext>
            </a:extLst>
          </p:cNvPr>
          <p:cNvSpPr txBox="1">
            <a:spLocks/>
          </p:cNvSpPr>
          <p:nvPr/>
        </p:nvSpPr>
        <p:spPr>
          <a:xfrm>
            <a:off x="792480" y="676126"/>
            <a:ext cx="10919247" cy="5105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AU" b="1" dirty="0">
                <a:cs typeface="Consolas" panose="020B0609020204030204" pitchFamily="49" charset="0"/>
              </a:rPr>
              <a:t>Resources</a:t>
            </a:r>
            <a:endParaRPr lang="en-AU" dirty="0">
              <a:cs typeface="Consolas" panose="020B0609020204030204" pitchFamily="49" charset="0"/>
            </a:endParaRP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E8DC5F44-6592-464C-A552-F7B5961D14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2480" y="1592263"/>
            <a:ext cx="11266170" cy="526573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2000" b="1" dirty="0">
                <a:solidFill>
                  <a:schemeClr val="accent2"/>
                </a:solidFill>
              </a:rPr>
              <a:t>For everything else: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800" b="1" dirty="0">
                <a:solidFill>
                  <a:schemeClr val="accent2"/>
                </a:solidFill>
              </a:rPr>
              <a:t>Google</a:t>
            </a:r>
            <a:r>
              <a:rPr lang="en-US" sz="1800" dirty="0"/>
              <a:t>: asking well-phrased questions on Google will give you plenty of good answers.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900" dirty="0"/>
              <a:t>If you’re asking about </a:t>
            </a:r>
            <a:r>
              <a:rPr lang="en-US" sz="2100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ggplot</a:t>
            </a:r>
            <a:r>
              <a:rPr lang="en-US" sz="1900" dirty="0"/>
              <a:t>, state </a:t>
            </a:r>
            <a:r>
              <a:rPr lang="en-US" sz="1900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ggplot</a:t>
            </a:r>
            <a:r>
              <a:rPr lang="en-US" sz="1900" dirty="0"/>
              <a:t> in your search:</a:t>
            </a:r>
          </a:p>
          <a:p>
            <a:pPr marL="0" indent="0">
              <a:buNone/>
            </a:pPr>
            <a:endParaRPr lang="en-US" sz="1600" dirty="0"/>
          </a:p>
          <a:p>
            <a:pPr marL="0" indent="0" algn="ctr">
              <a:buNone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‘How to change the default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colours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ggplot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’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900" dirty="0"/>
              <a:t>If you’re asking about </a:t>
            </a:r>
            <a:r>
              <a:rPr lang="en-US" sz="2100" b="1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dplyr</a:t>
            </a:r>
            <a:r>
              <a:rPr lang="en-US" sz="1900" dirty="0"/>
              <a:t>, state </a:t>
            </a:r>
            <a:r>
              <a:rPr lang="en-US" sz="1900" b="1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dplyr</a:t>
            </a:r>
            <a:r>
              <a:rPr lang="en-US" sz="1900" dirty="0"/>
              <a:t> in your search:</a:t>
            </a:r>
          </a:p>
          <a:p>
            <a:pPr marL="0" indent="0">
              <a:buNone/>
            </a:pPr>
            <a:endParaRPr lang="en-US" sz="1600" dirty="0"/>
          </a:p>
          <a:p>
            <a:pPr marL="0" indent="0" algn="ctr">
              <a:buNone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‘How to group observations together </a:t>
            </a:r>
            <a:r>
              <a:rPr lang="en-US" sz="2400" b="1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dplyr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’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900" dirty="0"/>
              <a:t>If you’re not sure what package will do the trick, specify that you’re using </a:t>
            </a:r>
            <a:r>
              <a:rPr lang="en-US" sz="1900" b="1" dirty="0">
                <a:solidFill>
                  <a:schemeClr val="accent2"/>
                </a:solidFill>
              </a:rPr>
              <a:t>R</a:t>
            </a:r>
            <a:r>
              <a:rPr lang="en-US" sz="1900" dirty="0"/>
              <a:t>:</a:t>
            </a:r>
          </a:p>
          <a:p>
            <a:pPr marL="0" indent="0">
              <a:buNone/>
            </a:pPr>
            <a:endParaRPr lang="en-US" sz="1400" dirty="0"/>
          </a:p>
          <a:p>
            <a:pPr marL="0" indent="0" algn="ctr">
              <a:buNone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‘How to save a dataset</a:t>
            </a:r>
            <a:r>
              <a:rPr lang="en-US" sz="2400" b="1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in 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’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800" dirty="0"/>
              <a:t>It sounds silly, but being good at </a:t>
            </a:r>
            <a:r>
              <a:rPr lang="en-US" sz="1800" i="1" dirty="0"/>
              <a:t>googling</a:t>
            </a:r>
            <a:r>
              <a:rPr lang="en-US" sz="1800" dirty="0"/>
              <a:t> things will get you </a:t>
            </a:r>
            <a:r>
              <a:rPr lang="en-US" sz="1800" i="1" dirty="0"/>
              <a:t>a long, long way</a:t>
            </a:r>
            <a:r>
              <a:rPr lang="en-US" sz="1800" dirty="0"/>
              <a:t>.</a:t>
            </a: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4349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uiExpand="1" build="p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CC366DB6-8792-744A-90C9-1A59FB97A74F}"/>
              </a:ext>
            </a:extLst>
          </p:cNvPr>
          <p:cNvGrpSpPr/>
          <p:nvPr/>
        </p:nvGrpSpPr>
        <p:grpSpPr>
          <a:xfrm>
            <a:off x="5081057" y="762000"/>
            <a:ext cx="2029886" cy="1345718"/>
            <a:chOff x="9719662" y="-234969"/>
            <a:chExt cx="2029886" cy="1345718"/>
          </a:xfrm>
        </p:grpSpPr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E388C15A-F690-3A45-9FA3-F3D382A8222E}"/>
                </a:ext>
              </a:extLst>
            </p:cNvPr>
            <p:cNvSpPr txBox="1">
              <a:spLocks/>
            </p:cNvSpPr>
            <p:nvPr/>
          </p:nvSpPr>
          <p:spPr>
            <a:xfrm>
              <a:off x="9719662" y="0"/>
              <a:ext cx="2029886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36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thanks!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8CA73AD-2154-4541-97CD-8297A9EC4B52}"/>
                </a:ext>
              </a:extLst>
            </p:cNvPr>
            <p:cNvSpPr/>
            <p:nvPr/>
          </p:nvSpPr>
          <p:spPr>
            <a:xfrm>
              <a:off x="10124301" y="-234969"/>
              <a:ext cx="1151021" cy="46994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</p:grpSp>
      <p:sp>
        <p:nvSpPr>
          <p:cNvPr id="7" name="Title 1">
            <a:extLst>
              <a:ext uri="{FF2B5EF4-FFF2-40B4-BE49-F238E27FC236}">
                <a16:creationId xmlns:a16="http://schemas.microsoft.com/office/drawing/2014/main" id="{1AE8723A-BC27-7745-846A-832C29A31619}"/>
              </a:ext>
            </a:extLst>
          </p:cNvPr>
          <p:cNvSpPr txBox="1">
            <a:spLocks/>
          </p:cNvSpPr>
          <p:nvPr/>
        </p:nvSpPr>
        <p:spPr>
          <a:xfrm>
            <a:off x="2569215" y="2710591"/>
            <a:ext cx="7069052" cy="16872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latin typeface="+mn-lt"/>
              </a:rPr>
              <a:t>Thanks for coming along</a:t>
            </a:r>
          </a:p>
          <a:p>
            <a:pPr algn="ctr"/>
            <a:endParaRPr lang="en-US" dirty="0">
              <a:latin typeface="+mn-lt"/>
            </a:endParaRPr>
          </a:p>
          <a:p>
            <a:pPr algn="ctr"/>
            <a:r>
              <a:rPr lang="en-US" dirty="0">
                <a:latin typeface="+mn-lt"/>
              </a:rPr>
              <a:t>:)</a:t>
            </a:r>
          </a:p>
        </p:txBody>
      </p:sp>
    </p:spTree>
    <p:extLst>
      <p:ext uri="{BB962C8B-B14F-4D97-AF65-F5344CB8AC3E}">
        <p14:creationId xmlns:p14="http://schemas.microsoft.com/office/powerpoint/2010/main" val="25580801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2263"/>
            <a:ext cx="7237021" cy="5117630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AU" dirty="0"/>
              <a:t>You will make one-million errors.</a:t>
            </a:r>
          </a:p>
          <a:p>
            <a:pPr lvl="1"/>
            <a:r>
              <a:rPr lang="en-AU" dirty="0"/>
              <a:t>This will be frustrating and annoying.</a:t>
            </a:r>
          </a:p>
          <a:p>
            <a:pPr lvl="1"/>
            <a:r>
              <a:rPr lang="en-AU" dirty="0"/>
              <a:t>This is normal.</a:t>
            </a:r>
          </a:p>
          <a:p>
            <a:pPr marL="457200" lvl="1" indent="0">
              <a:buNone/>
            </a:pPr>
            <a:r>
              <a:rPr lang="en-AU" dirty="0"/>
              <a:t>	</a:t>
            </a:r>
          </a:p>
          <a:p>
            <a:pPr marL="0" indent="0">
              <a:buNone/>
            </a:pPr>
            <a:r>
              <a:rPr lang="en-AU" dirty="0"/>
              <a:t>This error checking is called ‘debugging’. </a:t>
            </a:r>
          </a:p>
          <a:p>
            <a:pPr lvl="1"/>
            <a:r>
              <a:rPr lang="en-AU" dirty="0"/>
              <a:t>You will be bad it at to begin with.</a:t>
            </a:r>
          </a:p>
          <a:p>
            <a:pPr lvl="1"/>
            <a:r>
              <a:rPr lang="en-AU" dirty="0"/>
              <a:t>You will get better over time.</a:t>
            </a:r>
          </a:p>
          <a:p>
            <a:pPr lvl="1"/>
            <a:endParaRPr lang="en-AU" dirty="0"/>
          </a:p>
          <a:p>
            <a:pPr marL="0" indent="0">
              <a:buNone/>
            </a:pPr>
            <a:r>
              <a:rPr lang="en-AU" dirty="0"/>
              <a:t>Make sure you close your brackets. </a:t>
            </a:r>
          </a:p>
          <a:p>
            <a:pPr lvl="1"/>
            <a:r>
              <a:rPr lang="en-AU" dirty="0"/>
              <a:t>Each ( will need to be followed by a ) at some point.</a:t>
            </a:r>
          </a:p>
          <a:p>
            <a:pPr lvl="1"/>
            <a:r>
              <a:rPr lang="en-AU" dirty="0"/>
              <a:t>Each “ will need to be followed by a ” at some point.</a:t>
            </a:r>
          </a:p>
          <a:p>
            <a:pPr marL="457200" lvl="1" indent="0">
              <a:buNone/>
            </a:pPr>
            <a:endParaRPr lang="en-AU" dirty="0"/>
          </a:p>
          <a:p>
            <a:pPr marL="0" indent="0">
              <a:buNone/>
            </a:pPr>
            <a:r>
              <a:rPr lang="en-AU" b="1" dirty="0"/>
              <a:t>Help your neighbour</a:t>
            </a:r>
          </a:p>
          <a:p>
            <a:pPr lvl="1"/>
            <a:r>
              <a:rPr lang="en-AU" dirty="0"/>
              <a:t>Introduce yourself to your left and right.</a:t>
            </a:r>
          </a:p>
          <a:p>
            <a:pPr lvl="1"/>
            <a:r>
              <a:rPr lang="en-AU" dirty="0"/>
              <a:t>If you miss a step or can’t work something out, ask your neighbour.</a:t>
            </a:r>
          </a:p>
          <a:p>
            <a:pPr lvl="1"/>
            <a:r>
              <a:rPr lang="en-AU" dirty="0"/>
              <a:t>Receiving help from others is </a:t>
            </a:r>
            <a:r>
              <a:rPr lang="en-AU" i="1" dirty="0"/>
              <a:t>wonderful</a:t>
            </a:r>
            <a:r>
              <a:rPr lang="en-AU" dirty="0"/>
              <a:t>. </a:t>
            </a:r>
          </a:p>
          <a:p>
            <a:pPr lvl="1"/>
            <a:r>
              <a:rPr lang="en-AU" dirty="0"/>
              <a:t>Helping others is </a:t>
            </a:r>
            <a:r>
              <a:rPr lang="en-AU" i="1" dirty="0"/>
              <a:t>wonderful</a:t>
            </a:r>
            <a:r>
              <a:rPr lang="en-AU" dirty="0"/>
              <a:t>.</a:t>
            </a:r>
          </a:p>
          <a:p>
            <a:pPr lvl="1"/>
            <a:endParaRPr lang="en-AU" dirty="0"/>
          </a:p>
          <a:p>
            <a:pPr lvl="1"/>
            <a:endParaRPr lang="en-AU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1AADFDE-B355-3248-8EF2-03D1DBCEB7A9}"/>
              </a:ext>
            </a:extLst>
          </p:cNvPr>
          <p:cNvGrpSpPr/>
          <p:nvPr/>
        </p:nvGrpSpPr>
        <p:grpSpPr>
          <a:xfrm>
            <a:off x="8568640" y="0"/>
            <a:ext cx="3180908" cy="1110749"/>
            <a:chOff x="8568640" y="0"/>
            <a:chExt cx="3180908" cy="1110749"/>
          </a:xfrm>
        </p:grpSpPr>
        <p:sp>
          <p:nvSpPr>
            <p:cNvPr id="10" name="Title 1">
              <a:extLst>
                <a:ext uri="{FF2B5EF4-FFF2-40B4-BE49-F238E27FC236}">
                  <a16:creationId xmlns:a16="http://schemas.microsoft.com/office/drawing/2014/main" id="{BB72E18C-9B27-7C4C-9DF3-E9BBB322607A}"/>
                </a:ext>
              </a:extLst>
            </p:cNvPr>
            <p:cNvSpPr txBox="1">
              <a:spLocks/>
            </p:cNvSpPr>
            <p:nvPr/>
          </p:nvSpPr>
          <p:spPr>
            <a:xfrm>
              <a:off x="9719662" y="0"/>
              <a:ext cx="2029886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welcome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2603824-1957-054A-AFAF-575D330FBE84}"/>
                </a:ext>
              </a:extLst>
            </p:cNvPr>
            <p:cNvSpPr/>
            <p:nvPr/>
          </p:nvSpPr>
          <p:spPr>
            <a:xfrm>
              <a:off x="8568640" y="320405"/>
              <a:ext cx="1151021" cy="46994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D46AF1D5-FBFC-614A-9DC6-F33BD06B6918}"/>
              </a:ext>
            </a:extLst>
          </p:cNvPr>
          <p:cNvSpPr/>
          <p:nvPr/>
        </p:nvSpPr>
        <p:spPr>
          <a:xfrm>
            <a:off x="800957" y="630578"/>
            <a:ext cx="664156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/>
              <a:t>And some notes before we start</a:t>
            </a:r>
            <a:endParaRPr lang="en-US" sz="28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7E1ECFD-19D9-B540-A90A-FD109ECBCBDA}"/>
              </a:ext>
            </a:extLst>
          </p:cNvPr>
          <p:cNvSpPr/>
          <p:nvPr/>
        </p:nvSpPr>
        <p:spPr>
          <a:xfrm>
            <a:off x="8510148" y="1755346"/>
            <a:ext cx="3526971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You can download the course materials </a:t>
            </a:r>
            <a:br>
              <a:rPr lang="en-US" b="1" dirty="0"/>
            </a:br>
            <a:r>
              <a:rPr lang="en-US" sz="1600" dirty="0"/>
              <a:t>(via your web browser)</a:t>
            </a:r>
          </a:p>
          <a:p>
            <a:endParaRPr lang="en-AU" sz="1600" dirty="0"/>
          </a:p>
          <a:p>
            <a:r>
              <a:rPr lang="en-US" sz="2000" dirty="0" err="1">
                <a:solidFill>
                  <a:schemeClr val="accent5"/>
                </a:solidFill>
              </a:rPr>
              <a:t>tinyurl.com</a:t>
            </a:r>
            <a:r>
              <a:rPr lang="en-US" sz="2000" dirty="0">
                <a:solidFill>
                  <a:schemeClr val="accent5"/>
                </a:solidFill>
              </a:rPr>
              <a:t>/</a:t>
            </a:r>
            <a:r>
              <a:rPr lang="en-US" sz="2000" dirty="0" err="1">
                <a:solidFill>
                  <a:schemeClr val="accent5"/>
                </a:solidFill>
              </a:rPr>
              <a:t>essamonash</a:t>
            </a:r>
            <a:endParaRPr lang="en-US" sz="2000" dirty="0">
              <a:solidFill>
                <a:schemeClr val="accent5"/>
              </a:solidFill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DEA90FB-D7C2-6247-9BC6-56AC049AB114}"/>
              </a:ext>
            </a:extLst>
          </p:cNvPr>
          <p:cNvCxnSpPr/>
          <p:nvPr/>
        </p:nvCxnSpPr>
        <p:spPr>
          <a:xfrm>
            <a:off x="7623958" y="1153798"/>
            <a:ext cx="886190" cy="601548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8845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CC366DB6-8792-744A-90C9-1A59FB97A74F}"/>
              </a:ext>
            </a:extLst>
          </p:cNvPr>
          <p:cNvGrpSpPr/>
          <p:nvPr/>
        </p:nvGrpSpPr>
        <p:grpSpPr>
          <a:xfrm>
            <a:off x="4979775" y="762000"/>
            <a:ext cx="2242381" cy="1345718"/>
            <a:chOff x="9618380" y="-234969"/>
            <a:chExt cx="2242381" cy="1345718"/>
          </a:xfrm>
        </p:grpSpPr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E388C15A-F690-3A45-9FA3-F3D382A8222E}"/>
                </a:ext>
              </a:extLst>
            </p:cNvPr>
            <p:cNvSpPr txBox="1">
              <a:spLocks/>
            </p:cNvSpPr>
            <p:nvPr/>
          </p:nvSpPr>
          <p:spPr>
            <a:xfrm>
              <a:off x="9618380" y="0"/>
              <a:ext cx="2242381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preamble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8CA73AD-2154-4541-97CD-8297A9EC4B52}"/>
                </a:ext>
              </a:extLst>
            </p:cNvPr>
            <p:cNvSpPr/>
            <p:nvPr/>
          </p:nvSpPr>
          <p:spPr>
            <a:xfrm>
              <a:off x="10124301" y="-234969"/>
              <a:ext cx="1151021" cy="46994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473105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2263"/>
            <a:ext cx="10515600" cy="4170355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R is a free, open-source statistical package.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It was created in New Zealand in the 1990s. 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With more people using it, and more user-written functions and guides, it has become much easier to use.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FE3D00C-B2E3-4B4D-9AA1-4D694ECABC81}"/>
              </a:ext>
            </a:extLst>
          </p:cNvPr>
          <p:cNvSpPr/>
          <p:nvPr/>
        </p:nvSpPr>
        <p:spPr>
          <a:xfrm>
            <a:off x="800957" y="630578"/>
            <a:ext cx="233589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/>
              <a:t>What is R?</a:t>
            </a:r>
            <a:endParaRPr lang="en-US" sz="2800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0777F69-7909-2042-91C2-56956F0F3FAA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98A533E5-AEF8-D048-B567-A60FB143BC41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preamble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E3AD420-EC10-914C-8538-ED36301066B2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</p:spTree>
    <p:extLst>
      <p:ext uri="{BB962C8B-B14F-4D97-AF65-F5344CB8AC3E}">
        <p14:creationId xmlns:p14="http://schemas.microsoft.com/office/powerpoint/2010/main" val="3145942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2263"/>
            <a:ext cx="10515600" cy="4170355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R is a script-based program. 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You write a list of instructions and R will follow it. 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This is wonderfully handy: </a:t>
            </a:r>
          </a:p>
          <a:p>
            <a:pPr marL="0" indent="0">
              <a:buNone/>
            </a:pPr>
            <a:endParaRPr lang="en-US" sz="2400" dirty="0"/>
          </a:p>
          <a:p>
            <a:pPr lvl="1"/>
            <a:r>
              <a:rPr lang="en-US" dirty="0"/>
              <a:t>everything you have told it to do, it will do;</a:t>
            </a:r>
          </a:p>
          <a:p>
            <a:pPr lvl="1"/>
            <a:r>
              <a:rPr lang="en-US" dirty="0"/>
              <a:t>you have a record of everything you have told it to do. </a:t>
            </a:r>
          </a:p>
          <a:p>
            <a:pPr lvl="1"/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CAB1346-1928-AC40-8F37-FF06AA8666B2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38B2C26A-402D-1C4D-9497-138681773417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preamble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140AA9F-F70D-2A46-9484-DFB2419B0AFC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71D93E53-28C8-E945-8024-17C361603C0A}"/>
              </a:ext>
            </a:extLst>
          </p:cNvPr>
          <p:cNvSpPr/>
          <p:nvPr/>
        </p:nvSpPr>
        <p:spPr>
          <a:xfrm>
            <a:off x="800957" y="630578"/>
            <a:ext cx="508023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/>
              <a:t>A script-based language</a:t>
            </a:r>
          </a:p>
        </p:txBody>
      </p:sp>
    </p:spTree>
    <p:extLst>
      <p:ext uri="{BB962C8B-B14F-4D97-AF65-F5344CB8AC3E}">
        <p14:creationId xmlns:p14="http://schemas.microsoft.com/office/powerpoint/2010/main" val="444981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2263"/>
            <a:ext cx="10903226" cy="4530241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Coding feels a bit intimidating. But it’s just a list of instructions.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If you have ever used Excel, you are a coder:</a:t>
            </a:r>
          </a:p>
          <a:p>
            <a:pPr marL="0" indent="0">
              <a:buNone/>
            </a:pPr>
            <a:endParaRPr lang="en-US" sz="2400" dirty="0"/>
          </a:p>
          <a:p>
            <a:pPr lvl="1"/>
            <a:r>
              <a:rPr lang="en-US" dirty="0"/>
              <a:t>You have used functions to create output. You have written code. 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And we can greatly enhance the things we can do by using R.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D4A8F4D-CD9C-A14B-BDFF-71A52AC8E88E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8A896154-7AAF-D64B-A145-F5D847E6983C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preamble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72C7F6A-1123-E444-81FE-96F581FAF61E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66CE3C02-33F3-DE4C-891D-545793BC9D9B}"/>
              </a:ext>
            </a:extLst>
          </p:cNvPr>
          <p:cNvSpPr/>
          <p:nvPr/>
        </p:nvSpPr>
        <p:spPr>
          <a:xfrm>
            <a:off x="800957" y="630578"/>
            <a:ext cx="181171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/>
              <a:t>‘Coding’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700751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4109"/>
            <a:ext cx="11159836" cy="4833486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We often perform a list of instructions. For example, in Excel you:</a:t>
            </a:r>
          </a:p>
          <a:p>
            <a:pPr marL="0" indent="0">
              <a:buNone/>
            </a:pPr>
            <a:endParaRPr lang="en-US" dirty="0"/>
          </a:p>
          <a:p>
            <a:pPr marL="1428750" lvl="2" indent="-514350">
              <a:buFont typeface="+mj-lt"/>
              <a:buAutoNum type="arabicPeriod"/>
            </a:pPr>
            <a:r>
              <a:rPr lang="en-AU" sz="2600" dirty="0">
                <a:latin typeface="Consolas" panose="020B0609020204030204" pitchFamily="49" charset="0"/>
                <a:cs typeface="Consolas" panose="020B0609020204030204" pitchFamily="49" charset="0"/>
              </a:rPr>
              <a:t>Open a file.</a:t>
            </a:r>
          </a:p>
          <a:p>
            <a:pPr marL="1428750" lvl="2" indent="-514350">
              <a:buFont typeface="+mj-lt"/>
              <a:buAutoNum type="arabicPeriod"/>
            </a:pPr>
            <a:r>
              <a:rPr lang="en-AU" sz="2600" dirty="0">
                <a:latin typeface="Consolas" panose="020B0609020204030204" pitchFamily="49" charset="0"/>
                <a:cs typeface="Consolas" panose="020B0609020204030204" pitchFamily="49" charset="0"/>
              </a:rPr>
              <a:t>Delete column that you don’t need.</a:t>
            </a:r>
          </a:p>
          <a:p>
            <a:pPr marL="1428750" lvl="2" indent="-514350">
              <a:buFont typeface="+mj-lt"/>
              <a:buAutoNum type="arabicPeriod"/>
            </a:pPr>
            <a:r>
              <a:rPr lang="en-AU" sz="2600" dirty="0">
                <a:latin typeface="Consolas" panose="020B0609020204030204" pitchFamily="49" charset="0"/>
                <a:cs typeface="Consolas" panose="020B0609020204030204" pitchFamily="49" charset="0"/>
              </a:rPr>
              <a:t>Select all of your data and sort from highest to lowest.</a:t>
            </a:r>
          </a:p>
          <a:p>
            <a:pPr marL="1428750" lvl="2" indent="-514350">
              <a:buFont typeface="+mj-lt"/>
              <a:buAutoNum type="arabicPeriod"/>
            </a:pPr>
            <a:r>
              <a:rPr lang="en-AU" sz="2600" dirty="0">
                <a:latin typeface="Consolas" panose="020B0609020204030204" pitchFamily="49" charset="0"/>
                <a:cs typeface="Consolas" panose="020B0609020204030204" pitchFamily="49" charset="0"/>
              </a:rPr>
              <a:t>Do a calculation using a formula.</a:t>
            </a:r>
          </a:p>
          <a:p>
            <a:pPr marL="1428750" lvl="2" indent="-514350">
              <a:buFont typeface="+mj-lt"/>
              <a:buAutoNum type="arabicPeriod"/>
            </a:pPr>
            <a:r>
              <a:rPr lang="en-AU" sz="2600" dirty="0">
                <a:latin typeface="Consolas" panose="020B0609020204030204" pitchFamily="49" charset="0"/>
                <a:cs typeface="Consolas" panose="020B0609020204030204" pitchFamily="49" charset="0"/>
              </a:rPr>
              <a:t>Delete all the rows that have missing values.</a:t>
            </a:r>
          </a:p>
          <a:p>
            <a:pPr marL="1428750" lvl="2" indent="-514350">
              <a:buFont typeface="+mj-lt"/>
              <a:buAutoNum type="arabicPeriod"/>
            </a:pPr>
            <a:r>
              <a:rPr lang="en-AU" sz="2600" dirty="0">
                <a:latin typeface="Consolas" panose="020B0609020204030204" pitchFamily="49" charset="0"/>
                <a:cs typeface="Consolas" panose="020B0609020204030204" pitchFamily="49" charset="0"/>
              </a:rPr>
              <a:t>Save your file.</a:t>
            </a:r>
          </a:p>
          <a:p>
            <a:endParaRPr lang="en-AU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dirty="0"/>
              <a:t>We can do the same things when we code.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We just write down the list explicitly.</a:t>
            </a:r>
            <a:endParaRPr lang="en-AU" dirty="0">
              <a:solidFill>
                <a:srgbClr val="333333"/>
              </a:solidFill>
              <a:latin typeface="Helvetica Neue" panose="02000503000000020004" pitchFamily="2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D4A8F4D-CD9C-A14B-BDFF-71A52AC8E88E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8A896154-7AAF-D64B-A145-F5D847E6983C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preamble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72C7F6A-1123-E444-81FE-96F581FAF61E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50F9EFFA-514D-EB48-AE12-A65AAEBDD72E}"/>
              </a:ext>
            </a:extLst>
          </p:cNvPr>
          <p:cNvSpPr/>
          <p:nvPr/>
        </p:nvSpPr>
        <p:spPr>
          <a:xfrm>
            <a:off x="800957" y="630578"/>
            <a:ext cx="181171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/>
              <a:t>‘Coding’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015233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2263"/>
            <a:ext cx="10515600" cy="494533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We just write down the list explicitly.</a:t>
            </a:r>
            <a:endParaRPr lang="en-AU" sz="2400" dirty="0">
              <a:solidFill>
                <a:schemeClr val="tx1">
                  <a:lumMod val="50000"/>
                  <a:lumOff val="50000"/>
                </a:schemeClr>
              </a:solidFill>
              <a:latin typeface="Helvetica Neue" panose="02000503000000020004" pitchFamily="2" charset="0"/>
            </a:endParaRP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This is beneficial: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AU" sz="2400" dirty="0"/>
              <a:t>There is a </a:t>
            </a:r>
            <a:r>
              <a:rPr lang="en-AU" sz="2400" b="1" dirty="0"/>
              <a:t>record</a:t>
            </a:r>
            <a:r>
              <a:rPr lang="en-AU" sz="2400" dirty="0"/>
              <a:t> of everything you have done.</a:t>
            </a:r>
          </a:p>
          <a:p>
            <a:r>
              <a:rPr lang="en-AU" sz="2400" dirty="0"/>
              <a:t>It will do everything you want it to do </a:t>
            </a:r>
            <a:r>
              <a:rPr lang="en-AU" sz="2400" b="1" dirty="0"/>
              <a:t>every time</a:t>
            </a:r>
            <a:r>
              <a:rPr lang="en-AU" sz="2400" dirty="0"/>
              <a:t>:</a:t>
            </a:r>
          </a:p>
          <a:p>
            <a:endParaRPr lang="en-AU" sz="2400" dirty="0"/>
          </a:p>
          <a:p>
            <a:pPr lvl="1"/>
            <a:r>
              <a:rPr lang="en-AU" sz="2000" dirty="0"/>
              <a:t>You won’t miss a step!</a:t>
            </a:r>
          </a:p>
          <a:p>
            <a:pPr lvl="1"/>
            <a:endParaRPr lang="en-AU" sz="2000" dirty="0"/>
          </a:p>
          <a:p>
            <a:pPr lvl="1"/>
            <a:r>
              <a:rPr lang="en-AU" sz="2000" dirty="0"/>
              <a:t>And you can automate boring tasks.</a:t>
            </a:r>
          </a:p>
          <a:p>
            <a:pPr marL="0" indent="0">
              <a:buNone/>
            </a:pPr>
            <a:endParaRPr lang="en-AU" sz="2400" dirty="0"/>
          </a:p>
          <a:p>
            <a:pPr marL="0" indent="0">
              <a:buNone/>
            </a:pPr>
            <a:r>
              <a:rPr lang="en-AU" sz="2400" b="1" dirty="0" err="1">
                <a:solidFill>
                  <a:schemeClr val="accent2"/>
                </a:solidFill>
              </a:rPr>
              <a:t>i.e</a:t>
            </a:r>
            <a:r>
              <a:rPr lang="en-AU" sz="2400" b="1" dirty="0">
                <a:solidFill>
                  <a:schemeClr val="accent2"/>
                </a:solidFill>
              </a:rPr>
              <a:t>: it is reproduceable.</a:t>
            </a:r>
          </a:p>
          <a:p>
            <a:pPr lvl="1"/>
            <a:endParaRPr lang="en-AU" sz="2000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D4A8F4D-CD9C-A14B-BDFF-71A52AC8E88E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8A896154-7AAF-D64B-A145-F5D847E6983C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preamble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72C7F6A-1123-E444-81FE-96F581FAF61E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1E7F7C4C-6450-254D-8211-3F55A2D79090}"/>
              </a:ext>
            </a:extLst>
          </p:cNvPr>
          <p:cNvSpPr/>
          <p:nvPr/>
        </p:nvSpPr>
        <p:spPr>
          <a:xfrm>
            <a:off x="800957" y="630578"/>
            <a:ext cx="181171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/>
              <a:t>‘Coding’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146057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92263"/>
            <a:ext cx="11049001" cy="46351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There are </a:t>
            </a:r>
            <a:r>
              <a:rPr lang="en-US" sz="2400" b="1" dirty="0"/>
              <a:t>many</a:t>
            </a:r>
            <a:r>
              <a:rPr lang="en-US" sz="2400" dirty="0"/>
              <a:t> proprietary script-based programs for analysing data: 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Stata</a:t>
            </a:r>
            <a:r>
              <a:rPr lang="en-US" sz="2400" dirty="0"/>
              <a:t>, 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SAS</a:t>
            </a:r>
            <a:r>
              <a:rPr lang="en-US" sz="2400" dirty="0"/>
              <a:t>,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Matlab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, Julia,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Eviews</a:t>
            </a:r>
            <a:r>
              <a:rPr lang="en-US" sz="2400" dirty="0"/>
              <a:t>, 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SPSS</a:t>
            </a:r>
            <a:r>
              <a:rPr lang="en-US" sz="2400" dirty="0">
                <a:cs typeface="Consolas" panose="020B0609020204030204" pitchFamily="49" charset="0"/>
              </a:rPr>
              <a:t>.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Proprietary programs cost $$$:</a:t>
            </a:r>
          </a:p>
          <a:p>
            <a:pPr marL="0" indent="0">
              <a:buNone/>
            </a:pPr>
            <a:endParaRPr lang="en-US" sz="2400" dirty="0"/>
          </a:p>
          <a:p>
            <a:pPr lvl="1"/>
            <a:r>
              <a:rPr lang="en-US" dirty="0"/>
              <a:t>If you are not at a university/workplace that has the program, you can’t use it. </a:t>
            </a:r>
          </a:p>
          <a:p>
            <a:pPr lvl="1"/>
            <a:endParaRPr lang="en-US" dirty="0"/>
          </a:p>
          <a:p>
            <a:pPr lvl="1"/>
            <a:r>
              <a:rPr lang="en-US" sz="2400" dirty="0"/>
              <a:t>Or you will have to pay for a license yourself.</a:t>
            </a:r>
          </a:p>
          <a:p>
            <a:pPr lvl="1"/>
            <a:endParaRPr lang="en-US" dirty="0"/>
          </a:p>
          <a:p>
            <a:pPr lvl="1"/>
            <a:r>
              <a:rPr lang="en-US" sz="2400" dirty="0"/>
              <a:t>You often can’t </a:t>
            </a:r>
            <a:r>
              <a:rPr lang="en-US" sz="2400" b="1" dirty="0"/>
              <a:t>play</a:t>
            </a:r>
            <a:r>
              <a:rPr lang="en-US" sz="2400" dirty="0"/>
              <a:t> with the software outside of your </a:t>
            </a:r>
            <a:r>
              <a:rPr lang="en-US" dirty="0"/>
              <a:t>institution.</a:t>
            </a:r>
            <a:endParaRPr lang="en-US" sz="2400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D48B6B0-39D5-254A-9B1E-23339C18DE7B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F3F62D1B-1888-254A-9998-1EDF291BDB5B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preamble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745728A-49F2-174B-8FA8-AF541E55E4C8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96F7F042-5754-414A-9D3D-F5EE6E574722}"/>
              </a:ext>
            </a:extLst>
          </p:cNvPr>
          <p:cNvSpPr/>
          <p:nvPr/>
        </p:nvSpPr>
        <p:spPr>
          <a:xfrm>
            <a:off x="800957" y="630578"/>
            <a:ext cx="14847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/>
              <a:t>Why R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539038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2263"/>
            <a:ext cx="10728960" cy="45008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Proprietary programs are also </a:t>
            </a:r>
            <a:r>
              <a:rPr lang="en-US" sz="2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centrally controlled</a:t>
            </a:r>
            <a:r>
              <a:rPr lang="en-US" sz="2400" dirty="0"/>
              <a:t>. 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The select functions are written by the company, and you can only use the set of functions they provide.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R thrives on user-written packages (collections of functions) that are available to everyone, for free. From a recent </a:t>
            </a:r>
            <a:r>
              <a:rPr lang="en-US" sz="2400" i="1" dirty="0"/>
              <a:t>R stats</a:t>
            </a:r>
            <a:r>
              <a:rPr lang="en-US" sz="2400" dirty="0"/>
              <a:t> note:</a:t>
            </a:r>
          </a:p>
          <a:p>
            <a:pPr marL="0" indent="0">
              <a:buNone/>
            </a:pPr>
            <a:endParaRPr lang="en-US" sz="2400" dirty="0"/>
          </a:p>
          <a:p>
            <a:pPr marL="457200" lvl="1" indent="0">
              <a:buNone/>
            </a:pPr>
            <a:r>
              <a:rPr lang="en-AU" sz="1800" dirty="0"/>
              <a:t>“In 2015, R added 1,357 packages, … or approximately 27,642 functions. During 2015 alone, R added more functions than SAS Institute has written in its entire history.”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B780347-91A4-1740-9246-269BFA4CB858}"/>
              </a:ext>
            </a:extLst>
          </p:cNvPr>
          <p:cNvSpPr/>
          <p:nvPr/>
        </p:nvSpPr>
        <p:spPr>
          <a:xfrm>
            <a:off x="1121550" y="4907280"/>
            <a:ext cx="67169" cy="54540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10537CE-B95E-4E4A-916E-53EDA13A4766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9" name="Title 1">
              <a:extLst>
                <a:ext uri="{FF2B5EF4-FFF2-40B4-BE49-F238E27FC236}">
                  <a16:creationId xmlns:a16="http://schemas.microsoft.com/office/drawing/2014/main" id="{B1FD320F-E0F4-3F44-9829-5E9D3E86CEEF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preamble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8BF209E-B737-C545-9DBD-68D5F07570D3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965914D8-6070-AB40-BB31-5B705B9D9CA3}"/>
              </a:ext>
            </a:extLst>
          </p:cNvPr>
          <p:cNvSpPr/>
          <p:nvPr/>
        </p:nvSpPr>
        <p:spPr>
          <a:xfrm>
            <a:off x="838200" y="5891151"/>
            <a:ext cx="979932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r"/>
            <a:r>
              <a:rPr lang="en-AU" sz="1200" i="1" dirty="0"/>
              <a:t>From r4stats.com/articles/popularity </a:t>
            </a:r>
            <a:r>
              <a:rPr lang="en-AU" sz="12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(the potential bias is indicated in its domain)</a:t>
            </a:r>
            <a:endParaRPr lang="en-AU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62A3F39-30C1-EF49-8F17-4E3C270130D2}"/>
              </a:ext>
            </a:extLst>
          </p:cNvPr>
          <p:cNvSpPr/>
          <p:nvPr/>
        </p:nvSpPr>
        <p:spPr>
          <a:xfrm>
            <a:off x="800957" y="630578"/>
            <a:ext cx="14847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/>
              <a:t>Why R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043801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CC366DB6-8792-744A-90C9-1A59FB97A74F}"/>
              </a:ext>
            </a:extLst>
          </p:cNvPr>
          <p:cNvGrpSpPr/>
          <p:nvPr/>
        </p:nvGrpSpPr>
        <p:grpSpPr>
          <a:xfrm>
            <a:off x="5081057" y="762000"/>
            <a:ext cx="2029886" cy="1345718"/>
            <a:chOff x="9719662" y="-234969"/>
            <a:chExt cx="2029886" cy="1345718"/>
          </a:xfrm>
        </p:grpSpPr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E388C15A-F690-3A45-9FA3-F3D382A8222E}"/>
                </a:ext>
              </a:extLst>
            </p:cNvPr>
            <p:cNvSpPr txBox="1">
              <a:spLocks/>
            </p:cNvSpPr>
            <p:nvPr/>
          </p:nvSpPr>
          <p:spPr>
            <a:xfrm>
              <a:off x="9719662" y="0"/>
              <a:ext cx="2029886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welcome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8CA73AD-2154-4541-97CD-8297A9EC4B52}"/>
                </a:ext>
              </a:extLst>
            </p:cNvPr>
            <p:cNvSpPr/>
            <p:nvPr/>
          </p:nvSpPr>
          <p:spPr>
            <a:xfrm>
              <a:off x="10124301" y="-234969"/>
              <a:ext cx="1151021" cy="46994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</p:grpSp>
      <p:sp>
        <p:nvSpPr>
          <p:cNvPr id="7" name="Title 1">
            <a:extLst>
              <a:ext uri="{FF2B5EF4-FFF2-40B4-BE49-F238E27FC236}">
                <a16:creationId xmlns:a16="http://schemas.microsoft.com/office/drawing/2014/main" id="{1AE8723A-BC27-7745-846A-832C29A31619}"/>
              </a:ext>
            </a:extLst>
          </p:cNvPr>
          <p:cNvSpPr txBox="1">
            <a:spLocks/>
          </p:cNvSpPr>
          <p:nvPr/>
        </p:nvSpPr>
        <p:spPr>
          <a:xfrm>
            <a:off x="2569215" y="2710591"/>
            <a:ext cx="7069052" cy="11107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latin typeface="+mn-lt"/>
              </a:rPr>
              <a:t>An introduction to data science 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in R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F7DED8D-2B8E-8848-8E35-EAE277389298}"/>
              </a:ext>
            </a:extLst>
          </p:cNvPr>
          <p:cNvSpPr txBox="1">
            <a:spLocks/>
          </p:cNvSpPr>
          <p:nvPr/>
        </p:nvSpPr>
        <p:spPr>
          <a:xfrm>
            <a:off x="2569219" y="4697118"/>
            <a:ext cx="7069052" cy="11107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Will Mackey and ESSA Monash</a:t>
            </a:r>
          </a:p>
          <a:p>
            <a:pPr algn="ctr"/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  <a:p>
            <a:pPr algn="ctr"/>
            <a:r>
              <a:rPr lang="en-US" sz="19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Monday 18</a:t>
            </a:r>
            <a:r>
              <a:rPr lang="en-US" sz="1900" baseline="300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th</a:t>
            </a:r>
            <a:r>
              <a:rPr lang="en-US" sz="19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 March, 2019</a:t>
            </a:r>
          </a:p>
        </p:txBody>
      </p:sp>
    </p:spTree>
    <p:extLst>
      <p:ext uri="{BB962C8B-B14F-4D97-AF65-F5344CB8AC3E}">
        <p14:creationId xmlns:p14="http://schemas.microsoft.com/office/powerpoint/2010/main" val="28975881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CC366DB6-8792-744A-90C9-1A59FB97A74F}"/>
              </a:ext>
            </a:extLst>
          </p:cNvPr>
          <p:cNvGrpSpPr/>
          <p:nvPr/>
        </p:nvGrpSpPr>
        <p:grpSpPr>
          <a:xfrm>
            <a:off x="4979775" y="762000"/>
            <a:ext cx="2242381" cy="1345718"/>
            <a:chOff x="9618380" y="-234969"/>
            <a:chExt cx="2242381" cy="1345718"/>
          </a:xfrm>
        </p:grpSpPr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E388C15A-F690-3A45-9FA3-F3D382A8222E}"/>
                </a:ext>
              </a:extLst>
            </p:cNvPr>
            <p:cNvSpPr txBox="1">
              <a:spLocks/>
            </p:cNvSpPr>
            <p:nvPr/>
          </p:nvSpPr>
          <p:spPr>
            <a:xfrm>
              <a:off x="9618380" y="0"/>
              <a:ext cx="2242381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3600" dirty="0">
                  <a:solidFill>
                    <a:schemeClr val="accent1"/>
                  </a:solidFill>
                </a:rPr>
                <a:t>basics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8CA73AD-2154-4541-97CD-8297A9EC4B52}"/>
                </a:ext>
              </a:extLst>
            </p:cNvPr>
            <p:cNvSpPr/>
            <p:nvPr/>
          </p:nvSpPr>
          <p:spPr>
            <a:xfrm>
              <a:off x="10124301" y="-234969"/>
              <a:ext cx="1151021" cy="4699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509046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75950"/>
            <a:ext cx="10515600" cy="664477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Open R Studio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8D65534-275E-6741-8E9C-3DFDFD7F3CDE}"/>
              </a:ext>
            </a:extLst>
          </p:cNvPr>
          <p:cNvSpPr txBox="1">
            <a:spLocks/>
          </p:cNvSpPr>
          <p:nvPr/>
        </p:nvSpPr>
        <p:spPr>
          <a:xfrm>
            <a:off x="9738360" y="0"/>
            <a:ext cx="2453640" cy="11107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1"/>
                </a:solidFill>
              </a:rPr>
              <a:t>basics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C17AC3E-F738-314B-BFDF-025E507B8D92}"/>
              </a:ext>
            </a:extLst>
          </p:cNvPr>
          <p:cNvSpPr/>
          <p:nvPr/>
        </p:nvSpPr>
        <p:spPr>
          <a:xfrm>
            <a:off x="8552605" y="320405"/>
            <a:ext cx="1151021" cy="4699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A6424CA-D7A8-5249-8EE6-5E4D531AE8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9072" y="3515179"/>
            <a:ext cx="6613856" cy="243477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D19D516-0FC8-D64C-816B-C20815469C62}"/>
              </a:ext>
            </a:extLst>
          </p:cNvPr>
          <p:cNvSpPr txBox="1"/>
          <p:nvPr/>
        </p:nvSpPr>
        <p:spPr>
          <a:xfrm>
            <a:off x="2789072" y="1912121"/>
            <a:ext cx="253092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R</a:t>
            </a:r>
          </a:p>
          <a:p>
            <a:pPr algn="ctr"/>
            <a:r>
              <a:rPr lang="en-US" sz="2400" dirty="0">
                <a:solidFill>
                  <a:srgbClr val="C00000"/>
                </a:solidFill>
              </a:rPr>
              <a:t>(not this one)</a:t>
            </a:r>
            <a:endParaRPr lang="en-US" sz="2000" dirty="0">
              <a:solidFill>
                <a:srgbClr val="C0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6D74876-71AB-804B-BD95-C21CD482F6B2}"/>
              </a:ext>
            </a:extLst>
          </p:cNvPr>
          <p:cNvSpPr txBox="1"/>
          <p:nvPr/>
        </p:nvSpPr>
        <p:spPr>
          <a:xfrm>
            <a:off x="6597186" y="1912121"/>
            <a:ext cx="253092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R Studio</a:t>
            </a:r>
          </a:p>
          <a:p>
            <a:pPr algn="ctr"/>
            <a:r>
              <a:rPr lang="en-US" sz="2400" b="1" dirty="0">
                <a:solidFill>
                  <a:schemeClr val="accent1"/>
                </a:solidFill>
              </a:rPr>
              <a:t>(this one!)</a:t>
            </a:r>
            <a:endParaRPr lang="en-US" sz="2000" b="1" dirty="0">
              <a:solidFill>
                <a:schemeClr val="accent1"/>
              </a:solidFill>
            </a:endParaRP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771CE22B-3CA9-BC47-9545-E5B487C6BB3C}"/>
              </a:ext>
            </a:extLst>
          </p:cNvPr>
          <p:cNvSpPr/>
          <p:nvPr/>
        </p:nvSpPr>
        <p:spPr>
          <a:xfrm rot="5400000">
            <a:off x="7503421" y="2906434"/>
            <a:ext cx="718457" cy="638045"/>
          </a:xfrm>
          <a:prstGeom prst="rightArrow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4230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2263"/>
            <a:ext cx="10515600" cy="404653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From within R Studio, open a new script:</a:t>
            </a:r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3600" b="1" dirty="0">
                <a:latin typeface="Consolas" panose="020B0609020204030204" pitchFamily="49" charset="0"/>
                <a:cs typeface="Consolas" panose="020B0609020204030204" pitchFamily="49" charset="0"/>
              </a:rPr>
              <a:t>File</a:t>
            </a:r>
            <a:r>
              <a:rPr lang="en-US" sz="3600" dirty="0">
                <a:latin typeface="Consolas" panose="020B0609020204030204" pitchFamily="49" charset="0"/>
                <a:cs typeface="Consolas" panose="020B0609020204030204" pitchFamily="49" charset="0"/>
              </a:rPr>
              <a:t> -&gt; </a:t>
            </a:r>
            <a:r>
              <a:rPr lang="en-US" sz="3600" b="1" dirty="0">
                <a:latin typeface="Consolas" panose="020B0609020204030204" pitchFamily="49" charset="0"/>
                <a:cs typeface="Consolas" panose="020B0609020204030204" pitchFamily="49" charset="0"/>
              </a:rPr>
              <a:t>New File</a:t>
            </a:r>
            <a:r>
              <a:rPr lang="en-US" sz="3600" dirty="0">
                <a:latin typeface="Consolas" panose="020B0609020204030204" pitchFamily="49" charset="0"/>
                <a:cs typeface="Consolas" panose="020B0609020204030204" pitchFamily="49" charset="0"/>
              </a:rPr>
              <a:t> -&gt; </a:t>
            </a:r>
            <a:r>
              <a:rPr lang="en-US" sz="3600" b="1" dirty="0">
                <a:latin typeface="Consolas" panose="020B0609020204030204" pitchFamily="49" charset="0"/>
                <a:cs typeface="Consolas" panose="020B0609020204030204" pitchFamily="49" charset="0"/>
              </a:rPr>
              <a:t>R Script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8D65534-275E-6741-8E9C-3DFDFD7F3CDE}"/>
              </a:ext>
            </a:extLst>
          </p:cNvPr>
          <p:cNvSpPr txBox="1">
            <a:spLocks/>
          </p:cNvSpPr>
          <p:nvPr/>
        </p:nvSpPr>
        <p:spPr>
          <a:xfrm>
            <a:off x="9738360" y="0"/>
            <a:ext cx="2453640" cy="11107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1"/>
                </a:solidFill>
              </a:rPr>
              <a:t>basics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C17AC3E-F738-314B-BFDF-025E507B8D92}"/>
              </a:ext>
            </a:extLst>
          </p:cNvPr>
          <p:cNvSpPr/>
          <p:nvPr/>
        </p:nvSpPr>
        <p:spPr>
          <a:xfrm>
            <a:off x="8552605" y="320405"/>
            <a:ext cx="1151021" cy="4699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1E5F416-0DB7-3949-89D7-0E1628597A95}"/>
              </a:ext>
            </a:extLst>
          </p:cNvPr>
          <p:cNvSpPr txBox="1">
            <a:spLocks/>
          </p:cNvSpPr>
          <p:nvPr/>
        </p:nvSpPr>
        <p:spPr>
          <a:xfrm>
            <a:off x="838200" y="675950"/>
            <a:ext cx="10515600" cy="6644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/>
              <a:t>Open R Studio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4032631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75946"/>
            <a:ext cx="10515600" cy="664477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What does R Studio look like?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A7CC47F-62A3-3844-AAAD-F3A109B7F958}"/>
              </a:ext>
            </a:extLst>
          </p:cNvPr>
          <p:cNvGrpSpPr/>
          <p:nvPr/>
        </p:nvGrpSpPr>
        <p:grpSpPr>
          <a:xfrm>
            <a:off x="442911" y="1341857"/>
            <a:ext cx="12192000" cy="6225535"/>
            <a:chOff x="442911" y="1341857"/>
            <a:chExt cx="12192000" cy="6225535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451F0B6E-5FED-D44B-994E-EC02EABDD12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2911" y="1341857"/>
              <a:ext cx="12192000" cy="6225535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F3EED6D-CC31-4C4C-962F-07B38F09E8E1}"/>
                </a:ext>
              </a:extLst>
            </p:cNvPr>
            <p:cNvSpPr txBox="1"/>
            <p:nvPr/>
          </p:nvSpPr>
          <p:spPr>
            <a:xfrm>
              <a:off x="7713069" y="2777557"/>
              <a:ext cx="3307970" cy="129266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things in your </a:t>
              </a:r>
              <a:r>
                <a:rPr lang="en-US" sz="2400" b="1" dirty="0">
                  <a:solidFill>
                    <a:schemeClr val="accent1"/>
                  </a:solidFill>
                </a:rPr>
                <a:t>Environment</a:t>
              </a:r>
            </a:p>
            <a:p>
              <a:r>
                <a:rPr lang="en-US" dirty="0">
                  <a:solidFill>
                    <a:schemeClr val="accent1"/>
                  </a:solidFill>
                </a:rPr>
                <a:t>(the things R knows about)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97A9151-66B0-8242-ABAC-F4F05BDF4C05}"/>
                </a:ext>
              </a:extLst>
            </p:cNvPr>
            <p:cNvSpPr/>
            <p:nvPr/>
          </p:nvSpPr>
          <p:spPr>
            <a:xfrm>
              <a:off x="8143203" y="4911831"/>
              <a:ext cx="3858297" cy="20318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1C1622E-F6DA-764B-A751-6B4C01920053}"/>
                </a:ext>
              </a:extLst>
            </p:cNvPr>
            <p:cNvSpPr txBox="1"/>
            <p:nvPr/>
          </p:nvSpPr>
          <p:spPr>
            <a:xfrm>
              <a:off x="8524307" y="5171829"/>
              <a:ext cx="3224781" cy="120032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accent1"/>
                  </a:solidFill>
                </a:rPr>
                <a:t>The </a:t>
              </a:r>
              <a:r>
                <a:rPr lang="en-US" sz="1600" i="1" dirty="0">
                  <a:solidFill>
                    <a:schemeClr val="accent1"/>
                  </a:solidFill>
                </a:rPr>
                <a:t>other</a:t>
              </a:r>
              <a:r>
                <a:rPr lang="en-US" sz="1600" dirty="0">
                  <a:solidFill>
                    <a:schemeClr val="accent1"/>
                  </a:solidFill>
                </a:rPr>
                <a:t> window for</a:t>
              </a:r>
            </a:p>
            <a:p>
              <a:r>
                <a:rPr lang="en-US" sz="2400" b="1" dirty="0">
                  <a:solidFill>
                    <a:schemeClr val="accent1"/>
                  </a:solidFill>
                </a:rPr>
                <a:t>Files, plots, help</a:t>
              </a:r>
            </a:p>
            <a:p>
              <a:r>
                <a:rPr lang="en-US" sz="1600" dirty="0">
                  <a:solidFill>
                    <a:schemeClr val="accent1"/>
                  </a:solidFill>
                </a:rPr>
                <a:t>and other things</a:t>
              </a:r>
            </a:p>
            <a:p>
              <a:r>
                <a:rPr lang="en-US" sz="1600" dirty="0">
                  <a:solidFill>
                    <a:schemeClr val="accent1"/>
                  </a:solidFill>
                </a:rPr>
                <a:t>(a handy window)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55394DA-43B9-6B4B-B21B-6E94C3A0935B}"/>
                </a:ext>
              </a:extLst>
            </p:cNvPr>
            <p:cNvSpPr/>
            <p:nvPr/>
          </p:nvSpPr>
          <p:spPr>
            <a:xfrm>
              <a:off x="994691" y="4664181"/>
              <a:ext cx="3858297" cy="22223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0E38154-DC51-0F4F-ABB9-008C86076CFD}"/>
                </a:ext>
              </a:extLst>
            </p:cNvPr>
            <p:cNvSpPr/>
            <p:nvPr/>
          </p:nvSpPr>
          <p:spPr>
            <a:xfrm>
              <a:off x="1347116" y="2430569"/>
              <a:ext cx="4425034" cy="15413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816AED8-34B9-4543-8989-6BDB8E32D262}"/>
                </a:ext>
              </a:extLst>
            </p:cNvPr>
            <p:cNvSpPr txBox="1"/>
            <p:nvPr/>
          </p:nvSpPr>
          <p:spPr>
            <a:xfrm>
              <a:off x="2083715" y="2777557"/>
              <a:ext cx="1680247" cy="129266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your</a:t>
              </a:r>
            </a:p>
            <a:p>
              <a:r>
                <a:rPr lang="en-US" sz="2400" b="1" dirty="0">
                  <a:solidFill>
                    <a:schemeClr val="accent1"/>
                  </a:solidFill>
                </a:rPr>
                <a:t>Script</a:t>
              </a:r>
            </a:p>
            <a:p>
              <a:r>
                <a:rPr lang="en-US" dirty="0">
                  <a:solidFill>
                    <a:schemeClr val="accent1"/>
                  </a:solidFill>
                </a:rPr>
                <a:t>(your list of instructions)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2E999E8-B66F-DF45-B4AF-30C6B40ACCB9}"/>
                </a:ext>
              </a:extLst>
            </p:cNvPr>
            <p:cNvSpPr txBox="1"/>
            <p:nvPr/>
          </p:nvSpPr>
          <p:spPr>
            <a:xfrm>
              <a:off x="1989221" y="5048719"/>
              <a:ext cx="3090779" cy="144655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accent1"/>
                  </a:solidFill>
                </a:rPr>
                <a:t>the</a:t>
              </a:r>
            </a:p>
            <a:p>
              <a:r>
                <a:rPr lang="en-US" sz="2400" b="1" dirty="0">
                  <a:solidFill>
                    <a:schemeClr val="accent1"/>
                  </a:solidFill>
                </a:rPr>
                <a:t>Console</a:t>
              </a:r>
            </a:p>
            <a:p>
              <a:r>
                <a:rPr lang="en-US" sz="1600" dirty="0">
                  <a:solidFill>
                    <a:schemeClr val="accent1"/>
                  </a:solidFill>
                </a:rPr>
                <a:t>prints the results of your analysis (and presents you with frustrating errors)</a:t>
              </a:r>
            </a:p>
          </p:txBody>
        </p:sp>
      </p:grpSp>
      <p:sp>
        <p:nvSpPr>
          <p:cNvPr id="15" name="Title 1">
            <a:extLst>
              <a:ext uri="{FF2B5EF4-FFF2-40B4-BE49-F238E27FC236}">
                <a16:creationId xmlns:a16="http://schemas.microsoft.com/office/drawing/2014/main" id="{F8D65534-275E-6741-8E9C-3DFDFD7F3CDE}"/>
              </a:ext>
            </a:extLst>
          </p:cNvPr>
          <p:cNvSpPr txBox="1">
            <a:spLocks/>
          </p:cNvSpPr>
          <p:nvPr/>
        </p:nvSpPr>
        <p:spPr>
          <a:xfrm>
            <a:off x="9738360" y="0"/>
            <a:ext cx="2453640" cy="11107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1"/>
                </a:solidFill>
              </a:rPr>
              <a:t>basics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C17AC3E-F738-314B-BFDF-025E507B8D92}"/>
              </a:ext>
            </a:extLst>
          </p:cNvPr>
          <p:cNvSpPr/>
          <p:nvPr/>
        </p:nvSpPr>
        <p:spPr>
          <a:xfrm>
            <a:off x="8552605" y="320405"/>
            <a:ext cx="1151021" cy="4699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5A34002D-78AD-0F46-A241-A06C9A82997C}"/>
              </a:ext>
            </a:extLst>
          </p:cNvPr>
          <p:cNvSpPr txBox="1">
            <a:spLocks/>
          </p:cNvSpPr>
          <p:nvPr/>
        </p:nvSpPr>
        <p:spPr>
          <a:xfrm>
            <a:off x="990600" y="1152806"/>
            <a:ext cx="10515600" cy="6644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dirty="0"/>
              <a:t>It should look at least a little bit like this</a:t>
            </a:r>
          </a:p>
        </p:txBody>
      </p:sp>
    </p:spTree>
    <p:extLst>
      <p:ext uri="{BB962C8B-B14F-4D97-AF65-F5344CB8AC3E}">
        <p14:creationId xmlns:p14="http://schemas.microsoft.com/office/powerpoint/2010/main" val="36989407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45356"/>
            <a:ext cx="5257800" cy="4601051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Go to: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i="1" dirty="0"/>
              <a:t>Tools </a:t>
            </a:r>
            <a:r>
              <a:rPr lang="en-US" dirty="0"/>
              <a:t>-&gt;</a:t>
            </a:r>
          </a:p>
          <a:p>
            <a:pPr marL="0" indent="0">
              <a:buNone/>
            </a:pPr>
            <a:r>
              <a:rPr lang="en-US" dirty="0"/>
              <a:t>  </a:t>
            </a:r>
            <a:r>
              <a:rPr lang="en-US" i="1" dirty="0"/>
              <a:t>Global options</a:t>
            </a:r>
            <a:r>
              <a:rPr lang="en-US" dirty="0"/>
              <a:t> -&gt; </a:t>
            </a:r>
          </a:p>
          <a:p>
            <a:pPr marL="0" indent="0">
              <a:buNone/>
            </a:pPr>
            <a:r>
              <a:rPr lang="en-US" i="1" dirty="0"/>
              <a:t>    Preferences </a:t>
            </a:r>
            <a:r>
              <a:rPr lang="en-US" dirty="0"/>
              <a:t>-&gt;</a:t>
            </a:r>
          </a:p>
          <a:p>
            <a:pPr marL="0" indent="0">
              <a:buNone/>
            </a:pPr>
            <a:r>
              <a:rPr lang="en-US" i="1" dirty="0"/>
              <a:t>	Appearance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And change the editor theme to something that you like.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8D65534-275E-6741-8E9C-3DFDFD7F3CDE}"/>
              </a:ext>
            </a:extLst>
          </p:cNvPr>
          <p:cNvSpPr txBox="1">
            <a:spLocks/>
          </p:cNvSpPr>
          <p:nvPr/>
        </p:nvSpPr>
        <p:spPr>
          <a:xfrm>
            <a:off x="9738360" y="0"/>
            <a:ext cx="2453640" cy="11107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1"/>
                </a:solidFill>
              </a:rPr>
              <a:t>basics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C17AC3E-F738-314B-BFDF-025E507B8D92}"/>
              </a:ext>
            </a:extLst>
          </p:cNvPr>
          <p:cNvSpPr/>
          <p:nvPr/>
        </p:nvSpPr>
        <p:spPr>
          <a:xfrm>
            <a:off x="8552605" y="320405"/>
            <a:ext cx="1151021" cy="4699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3C9C317-D9DC-7749-98DA-DC1141E26C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6625" y="1628775"/>
            <a:ext cx="5147175" cy="5017632"/>
          </a:xfrm>
          <a:prstGeom prst="rect">
            <a:avLst/>
          </a:prstGeom>
        </p:spPr>
      </p:pic>
      <p:sp>
        <p:nvSpPr>
          <p:cNvPr id="4" name="Right Arrow 3">
            <a:extLst>
              <a:ext uri="{FF2B5EF4-FFF2-40B4-BE49-F238E27FC236}">
                <a16:creationId xmlns:a16="http://schemas.microsoft.com/office/drawing/2014/main" id="{F46E079D-4A1E-7349-9990-7FBAB3A55EB3}"/>
              </a:ext>
            </a:extLst>
          </p:cNvPr>
          <p:cNvSpPr/>
          <p:nvPr/>
        </p:nvSpPr>
        <p:spPr>
          <a:xfrm rot="10800000">
            <a:off x="8564563" y="3902529"/>
            <a:ext cx="1583872" cy="692262"/>
          </a:xfrm>
          <a:prstGeom prst="rightArrow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55E1817-E627-DB40-9EC6-78D68C558220}"/>
              </a:ext>
            </a:extLst>
          </p:cNvPr>
          <p:cNvSpPr/>
          <p:nvPr/>
        </p:nvSpPr>
        <p:spPr>
          <a:xfrm>
            <a:off x="811415" y="1039390"/>
            <a:ext cx="1119770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accent2"/>
                </a:solidFill>
              </a:rPr>
              <a:t>VERY IMPORTANT</a:t>
            </a:r>
            <a:r>
              <a:rPr lang="en-US" sz="2800" b="1" dirty="0"/>
              <a:t> </a:t>
            </a:r>
            <a:r>
              <a:rPr lang="en-US" sz="2800" dirty="0"/>
              <a:t>How to change</a:t>
            </a:r>
            <a:r>
              <a:rPr lang="en-US" sz="2800" b="1" dirty="0"/>
              <a:t> </a:t>
            </a:r>
            <a:r>
              <a:rPr lang="en-US" sz="2800" dirty="0"/>
              <a:t>the look of your R</a:t>
            </a:r>
          </a:p>
        </p:txBody>
      </p:sp>
    </p:spTree>
    <p:extLst>
      <p:ext uri="{BB962C8B-B14F-4D97-AF65-F5344CB8AC3E}">
        <p14:creationId xmlns:p14="http://schemas.microsoft.com/office/powerpoint/2010/main" val="8159266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EA7CC47F-62A3-3844-AAAD-F3A109B7F958}"/>
              </a:ext>
            </a:extLst>
          </p:cNvPr>
          <p:cNvGrpSpPr/>
          <p:nvPr/>
        </p:nvGrpSpPr>
        <p:grpSpPr>
          <a:xfrm>
            <a:off x="442911" y="1341857"/>
            <a:ext cx="12192000" cy="6225535"/>
            <a:chOff x="442911" y="1341857"/>
            <a:chExt cx="12192000" cy="6225535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451F0B6E-5FED-D44B-994E-EC02EABDD12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2911" y="1341857"/>
              <a:ext cx="12192000" cy="6225535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F3EED6D-CC31-4C4C-962F-07B38F09E8E1}"/>
                </a:ext>
              </a:extLst>
            </p:cNvPr>
            <p:cNvSpPr txBox="1"/>
            <p:nvPr/>
          </p:nvSpPr>
          <p:spPr>
            <a:xfrm>
              <a:off x="8524308" y="2777557"/>
              <a:ext cx="2496731" cy="129266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things in your </a:t>
              </a:r>
              <a:r>
                <a:rPr lang="en-US" sz="2400" b="1" dirty="0">
                  <a:solidFill>
                    <a:schemeClr val="accent1"/>
                  </a:solidFill>
                </a:rPr>
                <a:t>Environment</a:t>
              </a:r>
            </a:p>
            <a:p>
              <a:r>
                <a:rPr lang="en-US" dirty="0">
                  <a:solidFill>
                    <a:schemeClr val="accent1"/>
                  </a:solidFill>
                </a:rPr>
                <a:t>(the things R knows about)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97A9151-66B0-8242-ABAC-F4F05BDF4C05}"/>
                </a:ext>
              </a:extLst>
            </p:cNvPr>
            <p:cNvSpPr/>
            <p:nvPr/>
          </p:nvSpPr>
          <p:spPr>
            <a:xfrm>
              <a:off x="8143203" y="4911831"/>
              <a:ext cx="3858297" cy="20318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1C1622E-F6DA-764B-A751-6B4C01920053}"/>
                </a:ext>
              </a:extLst>
            </p:cNvPr>
            <p:cNvSpPr txBox="1"/>
            <p:nvPr/>
          </p:nvSpPr>
          <p:spPr>
            <a:xfrm>
              <a:off x="8524307" y="5171829"/>
              <a:ext cx="3224781" cy="120032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accent1"/>
                  </a:solidFill>
                </a:rPr>
                <a:t>The </a:t>
              </a:r>
              <a:r>
                <a:rPr lang="en-US" sz="1600" i="1" dirty="0">
                  <a:solidFill>
                    <a:schemeClr val="accent1"/>
                  </a:solidFill>
                </a:rPr>
                <a:t>other</a:t>
              </a:r>
              <a:r>
                <a:rPr lang="en-US" sz="1600" dirty="0">
                  <a:solidFill>
                    <a:schemeClr val="accent1"/>
                  </a:solidFill>
                </a:rPr>
                <a:t> window for</a:t>
              </a:r>
            </a:p>
            <a:p>
              <a:r>
                <a:rPr lang="en-US" sz="2400" b="1" dirty="0">
                  <a:solidFill>
                    <a:schemeClr val="accent1"/>
                  </a:solidFill>
                </a:rPr>
                <a:t>Files, plots, help</a:t>
              </a:r>
            </a:p>
            <a:p>
              <a:r>
                <a:rPr lang="en-US" sz="1600" dirty="0">
                  <a:solidFill>
                    <a:schemeClr val="accent1"/>
                  </a:solidFill>
                </a:rPr>
                <a:t>and other things</a:t>
              </a:r>
            </a:p>
            <a:p>
              <a:r>
                <a:rPr lang="en-US" sz="1600" dirty="0">
                  <a:solidFill>
                    <a:schemeClr val="accent1"/>
                  </a:solidFill>
                </a:rPr>
                <a:t>(a handy window)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55394DA-43B9-6B4B-B21B-6E94C3A0935B}"/>
                </a:ext>
              </a:extLst>
            </p:cNvPr>
            <p:cNvSpPr/>
            <p:nvPr/>
          </p:nvSpPr>
          <p:spPr>
            <a:xfrm>
              <a:off x="994691" y="4664181"/>
              <a:ext cx="3858297" cy="22223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0E38154-DC51-0F4F-ABB9-008C86076CFD}"/>
                </a:ext>
              </a:extLst>
            </p:cNvPr>
            <p:cNvSpPr/>
            <p:nvPr/>
          </p:nvSpPr>
          <p:spPr>
            <a:xfrm>
              <a:off x="1347116" y="2430569"/>
              <a:ext cx="4425034" cy="15413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816AED8-34B9-4543-8989-6BDB8E32D262}"/>
                </a:ext>
              </a:extLst>
            </p:cNvPr>
            <p:cNvSpPr txBox="1"/>
            <p:nvPr/>
          </p:nvSpPr>
          <p:spPr>
            <a:xfrm>
              <a:off x="2083715" y="2777557"/>
              <a:ext cx="1680247" cy="129266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your</a:t>
              </a:r>
            </a:p>
            <a:p>
              <a:r>
                <a:rPr lang="en-US" sz="2400" b="1" dirty="0">
                  <a:solidFill>
                    <a:schemeClr val="accent1"/>
                  </a:solidFill>
                </a:rPr>
                <a:t>Script</a:t>
              </a:r>
            </a:p>
            <a:p>
              <a:r>
                <a:rPr lang="en-US" dirty="0">
                  <a:solidFill>
                    <a:schemeClr val="accent1"/>
                  </a:solidFill>
                </a:rPr>
                <a:t>(your list of instructions)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2E999E8-B66F-DF45-B4AF-30C6B40ACCB9}"/>
                </a:ext>
              </a:extLst>
            </p:cNvPr>
            <p:cNvSpPr txBox="1"/>
            <p:nvPr/>
          </p:nvSpPr>
          <p:spPr>
            <a:xfrm>
              <a:off x="1989221" y="5048719"/>
              <a:ext cx="3090779" cy="144655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accent1"/>
                  </a:solidFill>
                </a:rPr>
                <a:t>the</a:t>
              </a:r>
            </a:p>
            <a:p>
              <a:r>
                <a:rPr lang="en-US" sz="2400" b="1" dirty="0">
                  <a:solidFill>
                    <a:schemeClr val="accent1"/>
                  </a:solidFill>
                </a:rPr>
                <a:t>Console</a:t>
              </a:r>
            </a:p>
            <a:p>
              <a:r>
                <a:rPr lang="en-US" sz="1600" dirty="0">
                  <a:solidFill>
                    <a:schemeClr val="accent1"/>
                  </a:solidFill>
                </a:rPr>
                <a:t>prints the results of your analysis (and presents you with frustrating errors)</a:t>
              </a:r>
            </a:p>
          </p:txBody>
        </p:sp>
      </p:grpSp>
      <p:sp>
        <p:nvSpPr>
          <p:cNvPr id="15" name="Title 1">
            <a:extLst>
              <a:ext uri="{FF2B5EF4-FFF2-40B4-BE49-F238E27FC236}">
                <a16:creationId xmlns:a16="http://schemas.microsoft.com/office/drawing/2014/main" id="{F8D65534-275E-6741-8E9C-3DFDFD7F3CDE}"/>
              </a:ext>
            </a:extLst>
          </p:cNvPr>
          <p:cNvSpPr txBox="1">
            <a:spLocks/>
          </p:cNvSpPr>
          <p:nvPr/>
        </p:nvSpPr>
        <p:spPr>
          <a:xfrm>
            <a:off x="9738360" y="0"/>
            <a:ext cx="2453640" cy="11107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1"/>
                </a:solidFill>
              </a:rPr>
              <a:t>basics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C17AC3E-F738-314B-BFDF-025E507B8D92}"/>
              </a:ext>
            </a:extLst>
          </p:cNvPr>
          <p:cNvSpPr/>
          <p:nvPr/>
        </p:nvSpPr>
        <p:spPr>
          <a:xfrm>
            <a:off x="8552605" y="320405"/>
            <a:ext cx="1151021" cy="4699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62095"/>
            <a:ext cx="10515600" cy="664477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What does </a:t>
            </a:r>
            <a:r>
              <a:rPr lang="en-US" dirty="0"/>
              <a:t>your </a:t>
            </a:r>
            <a:r>
              <a:rPr lang="en-US" b="1" dirty="0"/>
              <a:t>R Studio look like </a:t>
            </a:r>
            <a:r>
              <a:rPr lang="en-US" i="1" dirty="0"/>
              <a:t>now</a:t>
            </a:r>
            <a:r>
              <a:rPr lang="en-US" b="1" dirty="0"/>
              <a:t>?</a:t>
            </a:r>
          </a:p>
        </p:txBody>
      </p:sp>
      <p:pic>
        <p:nvPicPr>
          <p:cNvPr id="10" name="Picture 9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E91C0E12-7AB1-D247-B464-9558EE5927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712" y="1631957"/>
            <a:ext cx="11317288" cy="5358660"/>
          </a:xfrm>
          <a:prstGeom prst="rect">
            <a:avLst/>
          </a:prstGeom>
        </p:spPr>
      </p:pic>
      <p:pic>
        <p:nvPicPr>
          <p:cNvPr id="18" name="Picture 17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4A3DCDE8-8FBA-5747-BB4B-788383208C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712" y="1631957"/>
            <a:ext cx="11299222" cy="6858000"/>
          </a:xfrm>
          <a:prstGeom prst="rect">
            <a:avLst/>
          </a:prstGeom>
        </p:spPr>
      </p:pic>
      <p:pic>
        <p:nvPicPr>
          <p:cNvPr id="20" name="Picture 19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0A32AD02-493D-6B41-ADED-F92A5416D6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4713" y="1631957"/>
            <a:ext cx="112992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108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2263"/>
            <a:ext cx="11258862" cy="51085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Our script will be filled with a list of instructions for R to follow.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2000" dirty="0"/>
              <a:t>Let’s do three things first:</a:t>
            </a:r>
          </a:p>
          <a:p>
            <a:pPr marL="0" indent="0">
              <a:buNone/>
            </a:pPr>
            <a:endParaRPr lang="en-US" sz="300" dirty="0"/>
          </a:p>
          <a:p>
            <a:pPr marL="457200" indent="-457200">
              <a:buAutoNum type="arabicPeriod"/>
            </a:pPr>
            <a:r>
              <a:rPr lang="en-US" sz="2000" dirty="0"/>
              <a:t>Write a comment starting with </a:t>
            </a:r>
            <a:r>
              <a:rPr lang="en-US" b="1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en-US" sz="2000" dirty="0"/>
              <a:t> </a:t>
            </a:r>
            <a:r>
              <a:rPr lang="en-US" sz="2000" i="1" dirty="0"/>
              <a:t>(something R will ignore – it’s just there for you)</a:t>
            </a:r>
          </a:p>
          <a:p>
            <a:pPr marL="457200" indent="-457200">
              <a:buAutoNum type="arabicPeriod"/>
            </a:pPr>
            <a:endParaRPr lang="en-US" sz="2000" dirty="0"/>
          </a:p>
          <a:p>
            <a:pPr marL="457200" indent="-457200">
              <a:buAutoNum type="arabicPeriod"/>
            </a:pPr>
            <a:endParaRPr lang="en-US" sz="2000" dirty="0"/>
          </a:p>
          <a:p>
            <a:pPr marL="457200" indent="-457200">
              <a:buAutoNum type="arabicPeriod"/>
            </a:pPr>
            <a:r>
              <a:rPr lang="en-US" sz="2000" dirty="0"/>
              <a:t>Define an </a:t>
            </a:r>
            <a:r>
              <a:rPr lang="en-US" sz="2000" b="1" dirty="0"/>
              <a:t>object</a:t>
            </a:r>
            <a:r>
              <a:rPr lang="en-US" sz="2000" dirty="0"/>
              <a:t>: </a:t>
            </a:r>
            <a:r>
              <a:rPr lang="en-US" sz="2000" dirty="0">
                <a:solidFill>
                  <a:schemeClr val="accent1"/>
                </a:solidFill>
              </a:rPr>
              <a:t>assign the number 119 to the object named 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goodnumber</a:t>
            </a:r>
          </a:p>
          <a:p>
            <a:pPr marL="457200" indent="-457200">
              <a:buAutoNum type="arabicPeriod"/>
            </a:pPr>
            <a:endParaRPr lang="en-US" sz="2000" dirty="0"/>
          </a:p>
          <a:p>
            <a:pPr marL="457200" indent="-457200">
              <a:buAutoNum type="arabicPeriod"/>
            </a:pPr>
            <a:endParaRPr lang="en-US" sz="2000" dirty="0"/>
          </a:p>
          <a:p>
            <a:pPr marL="457200" indent="-457200">
              <a:buAutoNum type="arabicPeriod"/>
            </a:pPr>
            <a:r>
              <a:rPr lang="en-US" sz="2000" dirty="0"/>
              <a:t>Calculate a thing: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AC664C3B-FD2C-2145-A710-89B802E4A3A2}"/>
              </a:ext>
            </a:extLst>
          </p:cNvPr>
          <p:cNvSpPr txBox="1">
            <a:spLocks/>
          </p:cNvSpPr>
          <p:nvPr/>
        </p:nvSpPr>
        <p:spPr>
          <a:xfrm>
            <a:off x="1467664" y="3409221"/>
            <a:ext cx="8400384" cy="4341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 sz="2400" dirty="0">
                <a:latin typeface="Consolas" panose="020B0609020204030204" pitchFamily="49" charset="0"/>
                <a:cs typeface="Consolas" panose="020B0609020204030204" pitchFamily="49" charset="0"/>
              </a:rPr>
              <a:t># Hello I am starting my R script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31D26204-B603-6246-94FB-3B5833118110}"/>
              </a:ext>
            </a:extLst>
          </p:cNvPr>
          <p:cNvSpPr txBox="1">
            <a:spLocks/>
          </p:cNvSpPr>
          <p:nvPr/>
        </p:nvSpPr>
        <p:spPr>
          <a:xfrm>
            <a:off x="1467664" y="4643089"/>
            <a:ext cx="8400384" cy="4341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goodnumber &lt;- </a:t>
            </a:r>
            <a:r>
              <a:rPr lang="en-US" sz="24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119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6A26AE4F-C1D3-034E-8E14-7913AE625E6C}"/>
              </a:ext>
            </a:extLst>
          </p:cNvPr>
          <p:cNvSpPr txBox="1">
            <a:spLocks/>
          </p:cNvSpPr>
          <p:nvPr/>
        </p:nvSpPr>
        <p:spPr>
          <a:xfrm>
            <a:off x="1467664" y="5768419"/>
            <a:ext cx="8400384" cy="4341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* goodnumber</a:t>
            </a:r>
            <a:endParaRPr lang="en-US" sz="2400" dirty="0">
              <a:solidFill>
                <a:schemeClr val="accent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D18C198F-2E25-824C-BB88-6C745609BCCD}"/>
              </a:ext>
            </a:extLst>
          </p:cNvPr>
          <p:cNvSpPr txBox="1">
            <a:spLocks/>
          </p:cNvSpPr>
          <p:nvPr/>
        </p:nvSpPr>
        <p:spPr>
          <a:xfrm>
            <a:off x="1467664" y="6197654"/>
            <a:ext cx="8400384" cy="434115"/>
          </a:xfrm>
          <a:prstGeom prst="rect">
            <a:avLst/>
          </a:prstGeom>
          <a:solidFill>
            <a:srgbClr val="FBFBFB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[1] 238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8B294A9-34FF-6A40-A750-683094400357}"/>
              </a:ext>
            </a:extLst>
          </p:cNvPr>
          <p:cNvCxnSpPr/>
          <p:nvPr/>
        </p:nvCxnSpPr>
        <p:spPr>
          <a:xfrm flipH="1">
            <a:off x="3188970" y="6414711"/>
            <a:ext cx="1871663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169781C8-F950-194A-9A21-7BA0EA7BDF4A}"/>
              </a:ext>
            </a:extLst>
          </p:cNvPr>
          <p:cNvSpPr/>
          <p:nvPr/>
        </p:nvSpPr>
        <p:spPr>
          <a:xfrm>
            <a:off x="5087184" y="6227564"/>
            <a:ext cx="39837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 is shown in the </a:t>
            </a:r>
            <a:r>
              <a:rPr lang="en-US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E23CD52-D2A0-404F-A01E-C80D91E77725}"/>
              </a:ext>
            </a:extLst>
          </p:cNvPr>
          <p:cNvSpPr txBox="1">
            <a:spLocks/>
          </p:cNvSpPr>
          <p:nvPr/>
        </p:nvSpPr>
        <p:spPr>
          <a:xfrm>
            <a:off x="9738360" y="0"/>
            <a:ext cx="2453640" cy="11107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1"/>
                </a:solidFill>
              </a:rPr>
              <a:t>basics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50892BD-A6E0-2344-BC0B-A39055F5F549}"/>
              </a:ext>
            </a:extLst>
          </p:cNvPr>
          <p:cNvSpPr/>
          <p:nvPr/>
        </p:nvSpPr>
        <p:spPr>
          <a:xfrm>
            <a:off x="8552605" y="320405"/>
            <a:ext cx="1151021" cy="4699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260AE43-C6BC-DB48-833F-F49CCC223D6B}"/>
              </a:ext>
            </a:extLst>
          </p:cNvPr>
          <p:cNvGrpSpPr/>
          <p:nvPr/>
        </p:nvGrpSpPr>
        <p:grpSpPr>
          <a:xfrm>
            <a:off x="3262623" y="4534551"/>
            <a:ext cx="689445" cy="634309"/>
            <a:chOff x="3262623" y="4534551"/>
            <a:chExt cx="689445" cy="634309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1F3080C-A699-C44D-9F04-966B478FE090}"/>
                </a:ext>
              </a:extLst>
            </p:cNvPr>
            <p:cNvSpPr/>
            <p:nvPr/>
          </p:nvSpPr>
          <p:spPr>
            <a:xfrm>
              <a:off x="3262623" y="4534551"/>
              <a:ext cx="634309" cy="634309"/>
            </a:xfrm>
            <a:prstGeom prst="ellipse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1BEE526C-AF13-3C43-BE59-ACCB6A662332}"/>
                </a:ext>
              </a:extLst>
            </p:cNvPr>
            <p:cNvCxnSpPr>
              <a:stCxn id="7" idx="7"/>
            </p:cNvCxnSpPr>
            <p:nvPr/>
          </p:nvCxnSpPr>
          <p:spPr>
            <a:xfrm flipV="1">
              <a:off x="3804040" y="4534551"/>
              <a:ext cx="148028" cy="92892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78713CB0-62FA-924F-AEA6-59BF2DC540CB}"/>
              </a:ext>
            </a:extLst>
          </p:cNvPr>
          <p:cNvSpPr txBox="1">
            <a:spLocks/>
          </p:cNvSpPr>
          <p:nvPr/>
        </p:nvSpPr>
        <p:spPr>
          <a:xfrm>
            <a:off x="838200" y="662095"/>
            <a:ext cx="10515600" cy="6644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Writing a script</a:t>
            </a:r>
          </a:p>
        </p:txBody>
      </p:sp>
    </p:spTree>
    <p:extLst>
      <p:ext uri="{BB962C8B-B14F-4D97-AF65-F5344CB8AC3E}">
        <p14:creationId xmlns:p14="http://schemas.microsoft.com/office/powerpoint/2010/main" val="1124807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5" grpId="0" animBg="1"/>
      <p:bldP spid="16" grpId="0" animBg="1"/>
      <p:bldP spid="17" grpId="0" animBg="1"/>
      <p:bldP spid="18" grpId="0" animBg="1"/>
      <p:bldP spid="1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75946"/>
            <a:ext cx="11258862" cy="56508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Note: running your code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To run a single line of code, the one your cursor is on: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To run the whole script, click </a:t>
            </a:r>
            <a:r>
              <a:rPr lang="en-US" b="1" dirty="0"/>
              <a:t>Run </a:t>
            </a:r>
            <a:r>
              <a:rPr lang="en-US" dirty="0"/>
              <a:t>on the top-right of your script.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E23CD52-D2A0-404F-A01E-C80D91E77725}"/>
              </a:ext>
            </a:extLst>
          </p:cNvPr>
          <p:cNvSpPr txBox="1">
            <a:spLocks/>
          </p:cNvSpPr>
          <p:nvPr/>
        </p:nvSpPr>
        <p:spPr>
          <a:xfrm>
            <a:off x="9738360" y="0"/>
            <a:ext cx="2453640" cy="11107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1"/>
                </a:solidFill>
              </a:rPr>
              <a:t>basics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50892BD-A6E0-2344-BC0B-A39055F5F549}"/>
              </a:ext>
            </a:extLst>
          </p:cNvPr>
          <p:cNvSpPr/>
          <p:nvPr/>
        </p:nvSpPr>
        <p:spPr>
          <a:xfrm>
            <a:off x="8552605" y="320405"/>
            <a:ext cx="1151021" cy="4699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245F086-3F35-D94E-B167-2C0724A8C23C}"/>
              </a:ext>
            </a:extLst>
          </p:cNvPr>
          <p:cNvSpPr/>
          <p:nvPr/>
        </p:nvSpPr>
        <p:spPr>
          <a:xfrm>
            <a:off x="1344385" y="2905780"/>
            <a:ext cx="95032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highlight>
                  <a:srgbClr val="EBECEB"/>
                </a:highlight>
              </a:rPr>
              <a:t>CTRL + ENTER</a:t>
            </a:r>
            <a:r>
              <a:rPr lang="en-US" sz="2800" dirty="0"/>
              <a:t> 		</a:t>
            </a:r>
            <a:r>
              <a:rPr lang="en-US" sz="1600" dirty="0"/>
              <a:t>or</a:t>
            </a:r>
            <a:r>
              <a:rPr lang="en-US" sz="2800" dirty="0"/>
              <a:t>		</a:t>
            </a:r>
            <a:r>
              <a:rPr lang="en-US" sz="2800" dirty="0">
                <a:highlight>
                  <a:srgbClr val="EBECEB"/>
                </a:highlight>
              </a:rPr>
              <a:t>CMD + RETURN</a:t>
            </a:r>
          </a:p>
        </p:txBody>
      </p:sp>
    </p:spTree>
    <p:extLst>
      <p:ext uri="{BB962C8B-B14F-4D97-AF65-F5344CB8AC3E}">
        <p14:creationId xmlns:p14="http://schemas.microsoft.com/office/powerpoint/2010/main" val="13361442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347319E-31CB-794E-B84D-205365AAAE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698" y="1367924"/>
            <a:ext cx="12192000" cy="6225535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490" y="675944"/>
            <a:ext cx="10515600" cy="60741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What does our screen look like now?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643B489-20CE-3A4F-8C79-415B3BED9F38}"/>
              </a:ext>
            </a:extLst>
          </p:cNvPr>
          <p:cNvSpPr/>
          <p:nvPr/>
        </p:nvSpPr>
        <p:spPr>
          <a:xfrm>
            <a:off x="8248134" y="4941811"/>
            <a:ext cx="3858297" cy="20318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A19FCCF-C67D-1E47-8056-11E1960B3C1F}"/>
              </a:ext>
            </a:extLst>
          </p:cNvPr>
          <p:cNvCxnSpPr/>
          <p:nvPr/>
        </p:nvCxnSpPr>
        <p:spPr>
          <a:xfrm flipH="1">
            <a:off x="1585023" y="5530291"/>
            <a:ext cx="1871663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272BA9E7-7A51-4547-9644-18727D8258F7}"/>
              </a:ext>
            </a:extLst>
          </p:cNvPr>
          <p:cNvSpPr/>
          <p:nvPr/>
        </p:nvSpPr>
        <p:spPr>
          <a:xfrm>
            <a:off x="3483237" y="5343144"/>
            <a:ext cx="9444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</a:t>
            </a:r>
            <a:endParaRPr lang="en-US" b="1" dirty="0">
              <a:solidFill>
                <a:schemeClr val="accent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7FAAEAC-1F81-5C4D-9A38-7B426D3B1475}"/>
              </a:ext>
            </a:extLst>
          </p:cNvPr>
          <p:cNvCxnSpPr>
            <a:cxnSpLocks/>
          </p:cNvCxnSpPr>
          <p:nvPr/>
        </p:nvCxnSpPr>
        <p:spPr>
          <a:xfrm flipH="1">
            <a:off x="4365618" y="3164344"/>
            <a:ext cx="720963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7CDDC73E-DFB5-D343-BA7F-74851988F795}"/>
              </a:ext>
            </a:extLst>
          </p:cNvPr>
          <p:cNvSpPr/>
          <p:nvPr/>
        </p:nvSpPr>
        <p:spPr>
          <a:xfrm>
            <a:off x="5169548" y="2857275"/>
            <a:ext cx="257427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cs typeface="Consolas" panose="020B0609020204030204" pitchFamily="49" charset="0"/>
              </a:rPr>
              <a:t>Our script; </a:t>
            </a:r>
            <a:br>
              <a:rPr lang="en-US" dirty="0">
                <a:solidFill>
                  <a:schemeClr val="accent1"/>
                </a:solidFill>
                <a:cs typeface="Consolas" panose="020B0609020204030204" pitchFamily="49" charset="0"/>
              </a:rPr>
            </a:br>
            <a:r>
              <a:rPr lang="en-US" dirty="0">
                <a:solidFill>
                  <a:schemeClr val="accent1"/>
                </a:solidFill>
                <a:cs typeface="Consolas" panose="020B0609020204030204" pitchFamily="49" charset="0"/>
              </a:rPr>
              <a:t>our instructions</a:t>
            </a:r>
            <a:endParaRPr lang="en-US" b="1" dirty="0">
              <a:solidFill>
                <a:schemeClr val="accent1"/>
              </a:solidFill>
              <a:cs typeface="Consolas" panose="020B0609020204030204" pitchFamily="49" charset="0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6BF9DB9-8140-7C41-95D9-5D88251D6571}"/>
              </a:ext>
            </a:extLst>
          </p:cNvPr>
          <p:cNvCxnSpPr>
            <a:cxnSpLocks/>
          </p:cNvCxnSpPr>
          <p:nvPr/>
        </p:nvCxnSpPr>
        <p:spPr>
          <a:xfrm flipH="1" flipV="1">
            <a:off x="8469443" y="2998034"/>
            <a:ext cx="302598" cy="42192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4F62E778-1E64-6743-AD71-490E4894B322}"/>
              </a:ext>
            </a:extLst>
          </p:cNvPr>
          <p:cNvSpPr/>
          <p:nvPr/>
        </p:nvSpPr>
        <p:spPr>
          <a:xfrm>
            <a:off x="8814031" y="3099616"/>
            <a:ext cx="340295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The object </a:t>
            </a:r>
            <a:r>
              <a:rPr lang="en-US" b="1" dirty="0">
                <a:solidFill>
                  <a:schemeClr val="accent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goodnumber</a:t>
            </a:r>
            <a:r>
              <a:rPr lang="en-US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is in our environment to use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B918A71-82E9-F04F-8DEE-7EB180DFFE13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15" name="Title 1">
              <a:extLst>
                <a:ext uri="{FF2B5EF4-FFF2-40B4-BE49-F238E27FC236}">
                  <a16:creationId xmlns:a16="http://schemas.microsoft.com/office/drawing/2014/main" id="{4E1419B6-FCDA-8240-B7E5-736AAF4D64B6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1"/>
                  </a:solidFill>
                </a:rPr>
                <a:t>basics 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33AC4E3-A670-334B-A270-9F45AEE0EC4A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</p:spTree>
    <p:extLst>
      <p:ext uri="{BB962C8B-B14F-4D97-AF65-F5344CB8AC3E}">
        <p14:creationId xmlns:p14="http://schemas.microsoft.com/office/powerpoint/2010/main" val="22647042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FD09AC9-F89E-F34C-9D10-63AF62000ED6}"/>
              </a:ext>
            </a:extLst>
          </p:cNvPr>
          <p:cNvSpPr txBox="1">
            <a:spLocks/>
          </p:cNvSpPr>
          <p:nvPr/>
        </p:nvSpPr>
        <p:spPr>
          <a:xfrm>
            <a:off x="9738360" y="0"/>
            <a:ext cx="2453640" cy="11107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1"/>
                </a:solidFill>
              </a:rPr>
              <a:t>basics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289EBAB-AE86-B749-8155-0E037C031E58}"/>
              </a:ext>
            </a:extLst>
          </p:cNvPr>
          <p:cNvSpPr/>
          <p:nvPr/>
        </p:nvSpPr>
        <p:spPr>
          <a:xfrm>
            <a:off x="8552605" y="320405"/>
            <a:ext cx="1151021" cy="4699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DD1A480-5624-9348-99F5-EC737578B5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2263"/>
            <a:ext cx="6564682" cy="495845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Define an object to be equal to 90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Print your number to the console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Multiply the object by 100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Divide the object by 10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7AAD351-00CB-3248-8B59-B8B806B085FC}"/>
              </a:ext>
            </a:extLst>
          </p:cNvPr>
          <p:cNvSpPr txBox="1">
            <a:spLocks/>
          </p:cNvSpPr>
          <p:nvPr/>
        </p:nvSpPr>
        <p:spPr>
          <a:xfrm>
            <a:off x="7724383" y="1619474"/>
            <a:ext cx="3772048" cy="4341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my_number &lt;- </a:t>
            </a:r>
            <a:r>
              <a:rPr lang="en-US" sz="24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90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BA219AB-FBC9-3246-9982-1EE3B8582710}"/>
              </a:ext>
            </a:extLst>
          </p:cNvPr>
          <p:cNvGrpSpPr/>
          <p:nvPr/>
        </p:nvGrpSpPr>
        <p:grpSpPr>
          <a:xfrm>
            <a:off x="7724383" y="4156422"/>
            <a:ext cx="3772048" cy="868230"/>
            <a:chOff x="7724383" y="3627324"/>
            <a:chExt cx="3772048" cy="868230"/>
          </a:xfrm>
        </p:grpSpPr>
        <p:sp>
          <p:nvSpPr>
            <p:cNvPr id="9" name="Content Placeholder 2">
              <a:extLst>
                <a:ext uri="{FF2B5EF4-FFF2-40B4-BE49-F238E27FC236}">
                  <a16:creationId xmlns:a16="http://schemas.microsoft.com/office/drawing/2014/main" id="{D78BF5F5-1349-BD4F-8582-22CEF65F2532}"/>
                </a:ext>
              </a:extLst>
            </p:cNvPr>
            <p:cNvSpPr txBox="1">
              <a:spLocks/>
            </p:cNvSpPr>
            <p:nvPr/>
          </p:nvSpPr>
          <p:spPr>
            <a:xfrm>
              <a:off x="7724383" y="3627324"/>
              <a:ext cx="3772048" cy="43411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my_number * </a:t>
              </a:r>
              <a:r>
                <a:rPr lang="en-US" sz="2400" dirty="0">
                  <a:solidFill>
                    <a:schemeClr val="accent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100</a:t>
              </a:r>
            </a:p>
          </p:txBody>
        </p:sp>
        <p:sp>
          <p:nvSpPr>
            <p:cNvPr id="11" name="Content Placeholder 2">
              <a:extLst>
                <a:ext uri="{FF2B5EF4-FFF2-40B4-BE49-F238E27FC236}">
                  <a16:creationId xmlns:a16="http://schemas.microsoft.com/office/drawing/2014/main" id="{737E9FFF-D3F5-B444-9597-56CE07DCD2BA}"/>
                </a:ext>
              </a:extLst>
            </p:cNvPr>
            <p:cNvSpPr txBox="1">
              <a:spLocks/>
            </p:cNvSpPr>
            <p:nvPr/>
          </p:nvSpPr>
          <p:spPr>
            <a:xfrm>
              <a:off x="7724383" y="4061439"/>
              <a:ext cx="1588687" cy="434115"/>
            </a:xfrm>
            <a:prstGeom prst="rect">
              <a:avLst/>
            </a:prstGeom>
            <a:solidFill>
              <a:srgbClr val="FBFBFB"/>
            </a:solidFill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[1] 9000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7114234-97A9-5E40-86C1-EFA72746819B}"/>
              </a:ext>
            </a:extLst>
          </p:cNvPr>
          <p:cNvGrpSpPr/>
          <p:nvPr/>
        </p:nvGrpSpPr>
        <p:grpSpPr>
          <a:xfrm>
            <a:off x="7724383" y="5598664"/>
            <a:ext cx="3772048" cy="868230"/>
            <a:chOff x="7724383" y="4974368"/>
            <a:chExt cx="3772048" cy="868230"/>
          </a:xfrm>
        </p:grpSpPr>
        <p:sp>
          <p:nvSpPr>
            <p:cNvPr id="12" name="Content Placeholder 2">
              <a:extLst>
                <a:ext uri="{FF2B5EF4-FFF2-40B4-BE49-F238E27FC236}">
                  <a16:creationId xmlns:a16="http://schemas.microsoft.com/office/drawing/2014/main" id="{F035CC19-CF9D-A04C-B74F-F5CEACAC9921}"/>
                </a:ext>
              </a:extLst>
            </p:cNvPr>
            <p:cNvSpPr txBox="1">
              <a:spLocks/>
            </p:cNvSpPr>
            <p:nvPr/>
          </p:nvSpPr>
          <p:spPr>
            <a:xfrm>
              <a:off x="7724383" y="4974368"/>
              <a:ext cx="3772048" cy="43411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my_number / </a:t>
              </a:r>
              <a:r>
                <a:rPr lang="en-US" sz="2400" dirty="0">
                  <a:solidFill>
                    <a:schemeClr val="accent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10</a:t>
              </a:r>
            </a:p>
          </p:txBody>
        </p:sp>
        <p:sp>
          <p:nvSpPr>
            <p:cNvPr id="13" name="Content Placeholder 2">
              <a:extLst>
                <a:ext uri="{FF2B5EF4-FFF2-40B4-BE49-F238E27FC236}">
                  <a16:creationId xmlns:a16="http://schemas.microsoft.com/office/drawing/2014/main" id="{604B4C2A-379B-114C-B249-B818F753E5A7}"/>
                </a:ext>
              </a:extLst>
            </p:cNvPr>
            <p:cNvSpPr txBox="1">
              <a:spLocks/>
            </p:cNvSpPr>
            <p:nvPr/>
          </p:nvSpPr>
          <p:spPr>
            <a:xfrm>
              <a:off x="7724383" y="5408483"/>
              <a:ext cx="1588687" cy="434115"/>
            </a:xfrm>
            <a:prstGeom prst="rect">
              <a:avLst/>
            </a:prstGeom>
            <a:solidFill>
              <a:srgbClr val="FBFBFB"/>
            </a:solidFill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[1] 9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D5292C7-D42A-404F-9FB5-2D055593B8BC}"/>
              </a:ext>
            </a:extLst>
          </p:cNvPr>
          <p:cNvGrpSpPr/>
          <p:nvPr/>
        </p:nvGrpSpPr>
        <p:grpSpPr>
          <a:xfrm>
            <a:off x="7724383" y="2672124"/>
            <a:ext cx="3772048" cy="868230"/>
            <a:chOff x="7724383" y="3627324"/>
            <a:chExt cx="3772048" cy="868230"/>
          </a:xfrm>
        </p:grpSpPr>
        <p:sp>
          <p:nvSpPr>
            <p:cNvPr id="18" name="Content Placeholder 2">
              <a:extLst>
                <a:ext uri="{FF2B5EF4-FFF2-40B4-BE49-F238E27FC236}">
                  <a16:creationId xmlns:a16="http://schemas.microsoft.com/office/drawing/2014/main" id="{A2C692C1-C4EF-E341-9EC0-2688AD1B5FE1}"/>
                </a:ext>
              </a:extLst>
            </p:cNvPr>
            <p:cNvSpPr txBox="1">
              <a:spLocks/>
            </p:cNvSpPr>
            <p:nvPr/>
          </p:nvSpPr>
          <p:spPr>
            <a:xfrm>
              <a:off x="7724383" y="3627324"/>
              <a:ext cx="3772048" cy="43411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400" dirty="0">
                  <a:solidFill>
                    <a:schemeClr val="accent4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print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(my_number)</a:t>
              </a:r>
              <a:endParaRPr lang="en-US" sz="24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9" name="Content Placeholder 2">
              <a:extLst>
                <a:ext uri="{FF2B5EF4-FFF2-40B4-BE49-F238E27FC236}">
                  <a16:creationId xmlns:a16="http://schemas.microsoft.com/office/drawing/2014/main" id="{7ECDEE53-5168-9D42-A421-E75FE3585EDB}"/>
                </a:ext>
              </a:extLst>
            </p:cNvPr>
            <p:cNvSpPr txBox="1">
              <a:spLocks/>
            </p:cNvSpPr>
            <p:nvPr/>
          </p:nvSpPr>
          <p:spPr>
            <a:xfrm>
              <a:off x="7724383" y="4061439"/>
              <a:ext cx="1588687" cy="434115"/>
            </a:xfrm>
            <a:prstGeom prst="rect">
              <a:avLst/>
            </a:prstGeom>
            <a:solidFill>
              <a:srgbClr val="FBFBFB"/>
            </a:solidFill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[1] 90</a:t>
              </a:r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DBA5A8C1-A5FD-9447-97C1-81E0F848DE60}"/>
              </a:ext>
            </a:extLst>
          </p:cNvPr>
          <p:cNvSpPr/>
          <p:nvPr/>
        </p:nvSpPr>
        <p:spPr>
          <a:xfrm>
            <a:off x="796635" y="639598"/>
            <a:ext cx="187423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</a:rPr>
              <a:t>Exercise</a:t>
            </a:r>
            <a:endParaRPr lang="en-US" sz="2800" b="1" i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2912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0F547-2B8B-BB4E-8490-FCE41483DA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490" y="618131"/>
            <a:ext cx="10515600" cy="597401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+mn-lt"/>
              </a:rPr>
              <a:t>Workshop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92B1AA-DEF8-E74D-AF4F-E8A7F26F15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11970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en-US" dirty="0"/>
              <a:t>Getting started in R</a:t>
            </a:r>
          </a:p>
          <a:p>
            <a:pPr>
              <a:lnSpc>
                <a:spcPct val="150000"/>
              </a:lnSpc>
            </a:pPr>
            <a:r>
              <a:rPr lang="en-US" dirty="0"/>
              <a:t>Scripts and coding</a:t>
            </a:r>
          </a:p>
          <a:p>
            <a:pPr>
              <a:lnSpc>
                <a:spcPct val="150000"/>
              </a:lnSpc>
            </a:pPr>
            <a:r>
              <a:rPr lang="en-US" dirty="0"/>
              <a:t>Reading data </a:t>
            </a:r>
          </a:p>
          <a:p>
            <a:pPr>
              <a:lnSpc>
                <a:spcPct val="150000"/>
              </a:lnSpc>
            </a:pPr>
            <a:r>
              <a:rPr lang="en-US" dirty="0"/>
              <a:t>Exploring with visuals</a:t>
            </a:r>
          </a:p>
          <a:p>
            <a:pPr>
              <a:lnSpc>
                <a:spcPct val="150000"/>
              </a:lnSpc>
            </a:pPr>
            <a:r>
              <a:rPr lang="en-US" dirty="0"/>
              <a:t>Transforming our data</a:t>
            </a:r>
          </a:p>
          <a:p>
            <a:pPr>
              <a:lnSpc>
                <a:spcPct val="150000"/>
              </a:lnSpc>
            </a:pPr>
            <a:r>
              <a:rPr lang="en-US" dirty="0"/>
              <a:t>Making maps</a:t>
            </a:r>
          </a:p>
          <a:p>
            <a:pPr>
              <a:lnSpc>
                <a:spcPct val="150000"/>
              </a:lnSpc>
            </a:pPr>
            <a:r>
              <a:rPr lang="en-US" dirty="0"/>
              <a:t>Looking at additional resources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02CE440-0F71-414D-A7C1-5A86E6374CEB}"/>
              </a:ext>
            </a:extLst>
          </p:cNvPr>
          <p:cNvGrpSpPr/>
          <p:nvPr/>
        </p:nvGrpSpPr>
        <p:grpSpPr>
          <a:xfrm>
            <a:off x="8568640" y="0"/>
            <a:ext cx="3180908" cy="1110749"/>
            <a:chOff x="8568640" y="0"/>
            <a:chExt cx="3180908" cy="1110749"/>
          </a:xfrm>
        </p:grpSpPr>
        <p:sp>
          <p:nvSpPr>
            <p:cNvPr id="10" name="Title 1">
              <a:extLst>
                <a:ext uri="{FF2B5EF4-FFF2-40B4-BE49-F238E27FC236}">
                  <a16:creationId xmlns:a16="http://schemas.microsoft.com/office/drawing/2014/main" id="{7E9F5B88-0401-CF46-874C-41C9780AE6A4}"/>
                </a:ext>
              </a:extLst>
            </p:cNvPr>
            <p:cNvSpPr txBox="1">
              <a:spLocks/>
            </p:cNvSpPr>
            <p:nvPr/>
          </p:nvSpPr>
          <p:spPr>
            <a:xfrm>
              <a:off x="9719662" y="0"/>
              <a:ext cx="2029886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welcome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A1F3D43-A6A7-294D-9083-032C063CDAE9}"/>
                </a:ext>
              </a:extLst>
            </p:cNvPr>
            <p:cNvSpPr/>
            <p:nvPr/>
          </p:nvSpPr>
          <p:spPr>
            <a:xfrm>
              <a:off x="8568640" y="320405"/>
              <a:ext cx="1151021" cy="46994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978066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38900"/>
            <a:ext cx="10515600" cy="454758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 </a:t>
            </a:r>
            <a:r>
              <a:rPr lang="en-US" b="1" dirty="0">
                <a:solidFill>
                  <a:schemeClr val="accent4"/>
                </a:solidFill>
              </a:rPr>
              <a:t>function</a:t>
            </a:r>
            <a:r>
              <a:rPr lang="en-US" dirty="0"/>
              <a:t> takes inputs (arguments) and produces outputs.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We can use the </a:t>
            </a:r>
            <a:r>
              <a:rPr lang="en-US" b="1" dirty="0">
                <a:solidFill>
                  <a:schemeClr val="accent4"/>
                </a:solidFill>
              </a:rPr>
              <a:t>c</a:t>
            </a:r>
            <a:r>
              <a:rPr lang="en-US" dirty="0"/>
              <a:t> function to combine </a:t>
            </a:r>
            <a:r>
              <a:rPr lang="en-US" i="1" dirty="0"/>
              <a:t>numbers</a:t>
            </a:r>
            <a:r>
              <a:rPr lang="en-US" dirty="0"/>
              <a:t> into a series of numbers (called a </a:t>
            </a:r>
            <a:r>
              <a:rPr lang="en-US" i="1" dirty="0"/>
              <a:t>vector</a:t>
            </a:r>
            <a:r>
              <a:rPr lang="en-US" dirty="0"/>
              <a:t>):</a:t>
            </a:r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A821E11-37A7-7C45-9A32-070B5F3EA1BA}"/>
              </a:ext>
            </a:extLst>
          </p:cNvPr>
          <p:cNvGrpSpPr/>
          <p:nvPr/>
        </p:nvGrpSpPr>
        <p:grpSpPr>
          <a:xfrm>
            <a:off x="874713" y="4189554"/>
            <a:ext cx="3524250" cy="877638"/>
            <a:chOff x="947738" y="4628801"/>
            <a:chExt cx="3524250" cy="877638"/>
          </a:xfrm>
        </p:grpSpPr>
        <p:sp>
          <p:nvSpPr>
            <p:cNvPr id="5" name="Content Placeholder 2">
              <a:extLst>
                <a:ext uri="{FF2B5EF4-FFF2-40B4-BE49-F238E27FC236}">
                  <a16:creationId xmlns:a16="http://schemas.microsoft.com/office/drawing/2014/main" id="{AD606FF1-F5BA-7849-9A6D-919582E153B0}"/>
                </a:ext>
              </a:extLst>
            </p:cNvPr>
            <p:cNvSpPr txBox="1">
              <a:spLocks/>
            </p:cNvSpPr>
            <p:nvPr/>
          </p:nvSpPr>
          <p:spPr>
            <a:xfrm>
              <a:off x="947738" y="4628801"/>
              <a:ext cx="3524250" cy="43411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400" b="1" dirty="0">
                  <a:solidFill>
                    <a:schemeClr val="accent4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 sz="2400" dirty="0">
                  <a:solidFill>
                    <a:schemeClr val="accent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3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,</a:t>
              </a:r>
              <a:r>
                <a:rPr lang="en-US" sz="2400" dirty="0">
                  <a:solidFill>
                    <a:schemeClr val="accent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4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,</a:t>
              </a:r>
              <a:r>
                <a:rPr lang="en-US" sz="2400" dirty="0">
                  <a:solidFill>
                    <a:schemeClr val="accent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5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</a:p>
          </p:txBody>
        </p:sp>
        <p:sp>
          <p:nvSpPr>
            <p:cNvPr id="6" name="Content Placeholder 2">
              <a:extLst>
                <a:ext uri="{FF2B5EF4-FFF2-40B4-BE49-F238E27FC236}">
                  <a16:creationId xmlns:a16="http://schemas.microsoft.com/office/drawing/2014/main" id="{00DE159D-5A7F-C449-A91E-714BE4FDF32B}"/>
                </a:ext>
              </a:extLst>
            </p:cNvPr>
            <p:cNvSpPr txBox="1">
              <a:spLocks/>
            </p:cNvSpPr>
            <p:nvPr/>
          </p:nvSpPr>
          <p:spPr>
            <a:xfrm>
              <a:off x="947738" y="5072324"/>
              <a:ext cx="3524250" cy="434115"/>
            </a:xfrm>
            <a:prstGeom prst="rect">
              <a:avLst/>
            </a:prstGeom>
            <a:solidFill>
              <a:srgbClr val="FBFBFB"/>
            </a:solidFill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[1] 3  4  5</a:t>
              </a: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DDC67BC3-B6C4-404C-8D4D-E5AD8BEE03C6}"/>
              </a:ext>
            </a:extLst>
          </p:cNvPr>
          <p:cNvSpPr/>
          <p:nvPr/>
        </p:nvSpPr>
        <p:spPr>
          <a:xfrm>
            <a:off x="4570643" y="4240443"/>
            <a:ext cx="71879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Combine the numbers 3, 4 and 5 into a single vector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4DB06C8-54EB-DE4E-B6F7-CA95EA697AF0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10" name="Title 1">
              <a:extLst>
                <a:ext uri="{FF2B5EF4-FFF2-40B4-BE49-F238E27FC236}">
                  <a16:creationId xmlns:a16="http://schemas.microsoft.com/office/drawing/2014/main" id="{82BB3C44-4566-044F-A347-B1DA65E2699F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1"/>
                  </a:solidFill>
                </a:rPr>
                <a:t>basics 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12F5909-175A-9143-856D-7BC4FF03A466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1BE6BD4-D468-B944-BDB7-8120A57FF56F}"/>
              </a:ext>
            </a:extLst>
          </p:cNvPr>
          <p:cNvSpPr txBox="1">
            <a:spLocks/>
          </p:cNvSpPr>
          <p:nvPr/>
        </p:nvSpPr>
        <p:spPr>
          <a:xfrm>
            <a:off x="810490" y="675944"/>
            <a:ext cx="10515600" cy="6074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Functions</a:t>
            </a:r>
          </a:p>
        </p:txBody>
      </p:sp>
    </p:spTree>
    <p:extLst>
      <p:ext uri="{BB962C8B-B14F-4D97-AF65-F5344CB8AC3E}">
        <p14:creationId xmlns:p14="http://schemas.microsoft.com/office/powerpoint/2010/main" val="721586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6288"/>
            <a:ext cx="10515600" cy="472019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We can </a:t>
            </a:r>
            <a:r>
              <a:rPr lang="en-US" i="1" dirty="0"/>
              <a:t>nest</a:t>
            </a:r>
            <a:r>
              <a:rPr lang="en-US" dirty="0"/>
              <a:t> functions (put one inside another):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But nesting is hard to read </a:t>
            </a:r>
            <a:r>
              <a:rPr lang="en-US" sz="2000" dirty="0"/>
              <a:t>(especially when there are lots of steps)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dirty="0"/>
              <a:t>Alternatively:</a:t>
            </a:r>
            <a:endParaRPr lang="en-US" b="1" dirty="0"/>
          </a:p>
          <a:p>
            <a:pPr marL="0" indent="0">
              <a:buNone/>
            </a:pPr>
            <a:endParaRPr lang="en-US" b="1" i="1" dirty="0"/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A821E11-37A7-7C45-9A32-070B5F3EA1BA}"/>
              </a:ext>
            </a:extLst>
          </p:cNvPr>
          <p:cNvGrpSpPr/>
          <p:nvPr/>
        </p:nvGrpSpPr>
        <p:grpSpPr>
          <a:xfrm>
            <a:off x="947738" y="2515134"/>
            <a:ext cx="3524250" cy="877638"/>
            <a:chOff x="947738" y="4628801"/>
            <a:chExt cx="3524250" cy="877638"/>
          </a:xfrm>
        </p:grpSpPr>
        <p:sp>
          <p:nvSpPr>
            <p:cNvPr id="5" name="Content Placeholder 2">
              <a:extLst>
                <a:ext uri="{FF2B5EF4-FFF2-40B4-BE49-F238E27FC236}">
                  <a16:creationId xmlns:a16="http://schemas.microsoft.com/office/drawing/2014/main" id="{AD606FF1-F5BA-7849-9A6D-919582E153B0}"/>
                </a:ext>
              </a:extLst>
            </p:cNvPr>
            <p:cNvSpPr txBox="1">
              <a:spLocks/>
            </p:cNvSpPr>
            <p:nvPr/>
          </p:nvSpPr>
          <p:spPr>
            <a:xfrm>
              <a:off x="947738" y="4628801"/>
              <a:ext cx="3524250" cy="43411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400" b="1" dirty="0">
                  <a:solidFill>
                    <a:schemeClr val="accent4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mean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 sz="2400" b="1" dirty="0">
                  <a:solidFill>
                    <a:schemeClr val="accent4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 sz="2400" dirty="0">
                  <a:solidFill>
                    <a:schemeClr val="accent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3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,</a:t>
              </a:r>
              <a:r>
                <a:rPr lang="en-US" sz="2400" dirty="0">
                  <a:solidFill>
                    <a:schemeClr val="accent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4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,</a:t>
              </a:r>
              <a:r>
                <a:rPr lang="en-US" sz="2400" dirty="0">
                  <a:solidFill>
                    <a:schemeClr val="accent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5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))</a:t>
              </a:r>
            </a:p>
          </p:txBody>
        </p:sp>
        <p:sp>
          <p:nvSpPr>
            <p:cNvPr id="6" name="Content Placeholder 2">
              <a:extLst>
                <a:ext uri="{FF2B5EF4-FFF2-40B4-BE49-F238E27FC236}">
                  <a16:creationId xmlns:a16="http://schemas.microsoft.com/office/drawing/2014/main" id="{00DE159D-5A7F-C449-A91E-714BE4FDF32B}"/>
                </a:ext>
              </a:extLst>
            </p:cNvPr>
            <p:cNvSpPr txBox="1">
              <a:spLocks/>
            </p:cNvSpPr>
            <p:nvPr/>
          </p:nvSpPr>
          <p:spPr>
            <a:xfrm>
              <a:off x="947738" y="5072324"/>
              <a:ext cx="3524250" cy="434115"/>
            </a:xfrm>
            <a:prstGeom prst="rect">
              <a:avLst/>
            </a:prstGeom>
            <a:solidFill>
              <a:srgbClr val="FBFBFB"/>
            </a:solidFill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[1] 4</a:t>
              </a: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6A29531E-7DCB-6A44-A243-692AE4146B03}"/>
              </a:ext>
            </a:extLst>
          </p:cNvPr>
          <p:cNvSpPr/>
          <p:nvPr/>
        </p:nvSpPr>
        <p:spPr>
          <a:xfrm>
            <a:off x="4662488" y="2447338"/>
            <a:ext cx="718796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Combine the numbers 3, 4 and 5 into a vector, then take the mean of that vector.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FF7BD2F-B82C-014B-9845-B2C3BEE89773}"/>
              </a:ext>
            </a:extLst>
          </p:cNvPr>
          <p:cNvGrpSpPr/>
          <p:nvPr/>
        </p:nvGrpSpPr>
        <p:grpSpPr>
          <a:xfrm>
            <a:off x="947738" y="5090853"/>
            <a:ext cx="10845569" cy="1359775"/>
            <a:chOff x="947738" y="5090853"/>
            <a:chExt cx="10845569" cy="1359775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4CA0D40C-FC3B-2047-B94D-9313C107A74A}"/>
                </a:ext>
              </a:extLst>
            </p:cNvPr>
            <p:cNvGrpSpPr/>
            <p:nvPr/>
          </p:nvGrpSpPr>
          <p:grpSpPr>
            <a:xfrm>
              <a:off x="947738" y="5115786"/>
              <a:ext cx="5981700" cy="1334842"/>
              <a:chOff x="947738" y="4628801"/>
              <a:chExt cx="3524250" cy="1334842"/>
            </a:xfrm>
          </p:grpSpPr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051506C7-DCAD-F34B-BCFE-3206D049B3F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47738" y="4628801"/>
                <a:ext cx="3524250" cy="954216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4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goodnumbers </a:t>
                </a:r>
                <a:r>
                  <a:rPr lang="en-US" sz="2400" b="1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&lt;-</a:t>
                </a:r>
                <a:r>
                  <a:rPr lang="en-US" sz="2400" b="1" dirty="0">
                    <a:solidFill>
                      <a:schemeClr val="accent4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 c</a:t>
                </a:r>
                <a:r>
                  <a:rPr lang="en-US" sz="24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(</a:t>
                </a:r>
                <a:r>
                  <a:rPr lang="en-US" sz="2400" dirty="0">
                    <a:solidFill>
                      <a:schemeClr val="accent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3</a:t>
                </a:r>
                <a:r>
                  <a:rPr lang="en-US" sz="24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,</a:t>
                </a:r>
                <a:r>
                  <a:rPr lang="en-US" sz="2400" dirty="0">
                    <a:solidFill>
                      <a:schemeClr val="accent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 4</a:t>
                </a:r>
                <a:r>
                  <a:rPr lang="en-US" sz="24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,</a:t>
                </a:r>
                <a:r>
                  <a:rPr lang="en-US" sz="2400" dirty="0">
                    <a:solidFill>
                      <a:schemeClr val="accent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 5</a:t>
                </a:r>
                <a:r>
                  <a:rPr lang="en-US" sz="24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)</a:t>
                </a:r>
                <a:endParaRPr lang="en-US" sz="2400" b="1" dirty="0">
                  <a:solidFill>
                    <a:schemeClr val="accent4"/>
                  </a:solidFill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  <a:p>
                <a:pPr marL="0" indent="0">
                  <a:buNone/>
                </a:pPr>
                <a:r>
                  <a:rPr lang="en-US" sz="2400" b="1" dirty="0">
                    <a:solidFill>
                      <a:schemeClr val="accent4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mean</a:t>
                </a:r>
                <a:r>
                  <a:rPr lang="en-US" sz="24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(goodnumbers)</a:t>
                </a:r>
              </a:p>
            </p:txBody>
          </p:sp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AF8FD1B3-8EE1-684F-AAC5-5F26A9436EF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47738" y="5529528"/>
                <a:ext cx="3524250" cy="434115"/>
              </a:xfrm>
              <a:prstGeom prst="rect">
                <a:avLst/>
              </a:prstGeom>
              <a:solidFill>
                <a:srgbClr val="FBFBFB"/>
              </a:solidFill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[1] 4</a:t>
                </a:r>
              </a:p>
            </p:txBody>
          </p:sp>
        </p:grp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3E0EBDA-CB4B-764B-B66A-183740AF2F65}"/>
                </a:ext>
              </a:extLst>
            </p:cNvPr>
            <p:cNvSpPr/>
            <p:nvPr/>
          </p:nvSpPr>
          <p:spPr>
            <a:xfrm>
              <a:off x="7043738" y="5090853"/>
              <a:ext cx="4749569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Combine the numbers 3, 4 and 5 into a vector and </a:t>
              </a:r>
              <a:r>
                <a:rPr lang="en-US" b="1" dirty="0">
                  <a:solidFill>
                    <a:schemeClr val="accent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assign</a:t>
              </a:r>
              <a:r>
                <a:rPr lang="en-US" dirty="0">
                  <a:solidFill>
                    <a:schemeClr val="accent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it to </a:t>
              </a:r>
              <a:r>
                <a:rPr lang="en-US" dirty="0">
                  <a:solidFill>
                    <a:schemeClr val="accent1"/>
                  </a:solidFill>
                  <a:latin typeface="Consolas" panose="020B0609020204030204" pitchFamily="49" charset="0"/>
                  <a:ea typeface="Verdana" panose="020B0604030504040204" pitchFamily="34" charset="0"/>
                  <a:cs typeface="Consolas" panose="020B0609020204030204" pitchFamily="49" charset="0"/>
                </a:rPr>
                <a:t>goodnumbers</a:t>
              </a:r>
              <a:r>
                <a:rPr lang="en-US" dirty="0">
                  <a:solidFill>
                    <a:schemeClr val="accent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.</a:t>
              </a:r>
            </a:p>
            <a:p>
              <a:r>
                <a:rPr lang="en-US" dirty="0">
                  <a:solidFill>
                    <a:schemeClr val="accent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Take the mean of </a:t>
              </a:r>
              <a:r>
                <a:rPr lang="en-US" dirty="0">
                  <a:solidFill>
                    <a:schemeClr val="accent1"/>
                  </a:solidFill>
                  <a:latin typeface="Consolas" panose="020B0609020204030204" pitchFamily="49" charset="0"/>
                  <a:ea typeface="Verdana" panose="020B0604030504040204" pitchFamily="34" charset="0"/>
                  <a:cs typeface="Consolas" panose="020B0609020204030204" pitchFamily="49" charset="0"/>
                </a:rPr>
                <a:t>goodnumbers.</a:t>
              </a:r>
              <a:endParaRPr lang="en-US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279BBA0-2A27-F04C-AE67-ACF67E861E95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B3710118-C5BB-8E42-B787-49C6390B94A5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1"/>
                  </a:solidFill>
                </a:rPr>
                <a:t>basics 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3E08E39-28F2-9343-A409-41E4B954CAAC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4D2DD2E4-FD64-F84F-BDF6-3A0C364BE231}"/>
              </a:ext>
            </a:extLst>
          </p:cNvPr>
          <p:cNvSpPr txBox="1">
            <a:spLocks/>
          </p:cNvSpPr>
          <p:nvPr/>
        </p:nvSpPr>
        <p:spPr>
          <a:xfrm>
            <a:off x="810490" y="675944"/>
            <a:ext cx="10515600" cy="6074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Functions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1B28E00-997C-634A-A4B0-9993FE9ACA55}"/>
              </a:ext>
            </a:extLst>
          </p:cNvPr>
          <p:cNvGrpSpPr/>
          <p:nvPr/>
        </p:nvGrpSpPr>
        <p:grpSpPr>
          <a:xfrm>
            <a:off x="1868931" y="1931592"/>
            <a:ext cx="1647270" cy="515744"/>
            <a:chOff x="1868931" y="1931592"/>
            <a:chExt cx="1647270" cy="515744"/>
          </a:xfrm>
        </p:grpSpPr>
        <p:sp>
          <p:nvSpPr>
            <p:cNvPr id="2" name="Right Brace 1">
              <a:extLst>
                <a:ext uri="{FF2B5EF4-FFF2-40B4-BE49-F238E27FC236}">
                  <a16:creationId xmlns:a16="http://schemas.microsoft.com/office/drawing/2014/main" id="{4789DEC9-B8CF-5A4F-9039-CF285DBC84ED}"/>
                </a:ext>
              </a:extLst>
            </p:cNvPr>
            <p:cNvSpPr/>
            <p:nvPr/>
          </p:nvSpPr>
          <p:spPr>
            <a:xfrm rot="16200000">
              <a:off x="2594392" y="1525528"/>
              <a:ext cx="196347" cy="1647270"/>
            </a:xfrm>
            <a:prstGeom prst="righ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9945AF7-3C4E-6B48-97F9-1C3049A122C8}"/>
                </a:ext>
              </a:extLst>
            </p:cNvPr>
            <p:cNvSpPr txBox="1"/>
            <p:nvPr/>
          </p:nvSpPr>
          <p:spPr>
            <a:xfrm>
              <a:off x="2161380" y="1931592"/>
              <a:ext cx="107151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sz="1600" dirty="0">
                  <a:solidFill>
                    <a:schemeClr val="accent1"/>
                  </a:solidFill>
                </a:rPr>
                <a:t>this bit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EF378B8-60D0-8743-836B-E485DF9B2615}"/>
              </a:ext>
            </a:extLst>
          </p:cNvPr>
          <p:cNvGrpSpPr/>
          <p:nvPr/>
        </p:nvGrpSpPr>
        <p:grpSpPr>
          <a:xfrm>
            <a:off x="1045294" y="1912803"/>
            <a:ext cx="2574601" cy="578925"/>
            <a:chOff x="1045294" y="1784787"/>
            <a:chExt cx="2574601" cy="578925"/>
          </a:xfrm>
        </p:grpSpPr>
        <p:sp>
          <p:nvSpPr>
            <p:cNvPr id="17" name="Right Brace 16">
              <a:extLst>
                <a:ext uri="{FF2B5EF4-FFF2-40B4-BE49-F238E27FC236}">
                  <a16:creationId xmlns:a16="http://schemas.microsoft.com/office/drawing/2014/main" id="{BC3BC0CF-AFF8-CE43-806D-1C9A1C75F2FB}"/>
                </a:ext>
              </a:extLst>
            </p:cNvPr>
            <p:cNvSpPr/>
            <p:nvPr/>
          </p:nvSpPr>
          <p:spPr>
            <a:xfrm rot="16200000">
              <a:off x="2179154" y="922971"/>
              <a:ext cx="306881" cy="2574601"/>
            </a:xfrm>
            <a:prstGeom prst="righ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CEBFEEF-0A07-334D-BC35-DDE031E18559}"/>
                </a:ext>
              </a:extLst>
            </p:cNvPr>
            <p:cNvSpPr txBox="1"/>
            <p:nvPr/>
          </p:nvSpPr>
          <p:spPr>
            <a:xfrm>
              <a:off x="1486248" y="1784787"/>
              <a:ext cx="171415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sz="1600" dirty="0">
                  <a:solidFill>
                    <a:schemeClr val="accent1"/>
                  </a:solidFill>
                </a:rPr>
                <a:t>then this bit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9467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28690"/>
            <a:ext cx="10515600" cy="565081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We run our script and the console will show:</a:t>
            </a:r>
            <a:endParaRPr lang="en-US" b="1" dirty="0"/>
          </a:p>
          <a:p>
            <a:pPr marL="0" indent="0">
              <a:buNone/>
            </a:pPr>
            <a:endParaRPr lang="en-US" b="1" i="1" dirty="0"/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753CD5E-A0CA-1343-9041-CC1873C77E52}"/>
              </a:ext>
            </a:extLst>
          </p:cNvPr>
          <p:cNvGrpSpPr/>
          <p:nvPr/>
        </p:nvGrpSpPr>
        <p:grpSpPr>
          <a:xfrm>
            <a:off x="561443" y="1808005"/>
            <a:ext cx="11390304" cy="5821384"/>
            <a:chOff x="195683" y="1527589"/>
            <a:chExt cx="11390304" cy="5821384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F2F02ED-4B2A-A74D-B90F-1FF487CBAC0A}"/>
                </a:ext>
              </a:extLst>
            </p:cNvPr>
            <p:cNvGrpSpPr/>
            <p:nvPr/>
          </p:nvGrpSpPr>
          <p:grpSpPr>
            <a:xfrm>
              <a:off x="195683" y="1527589"/>
              <a:ext cx="11390304" cy="5821384"/>
              <a:chOff x="528637" y="1787844"/>
              <a:chExt cx="14156320" cy="7228565"/>
            </a:xfrm>
          </p:grpSpPr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63FEECB6-9C62-E04D-9247-93087620A0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28637" y="1787844"/>
                <a:ext cx="14156320" cy="7228565"/>
              </a:xfrm>
              <a:prstGeom prst="rect">
                <a:avLst/>
              </a:prstGeom>
            </p:spPr>
          </p:pic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F5D5E783-3CC8-5B4F-8FC4-9CC1958C1DDF}"/>
                  </a:ext>
                </a:extLst>
              </p:cNvPr>
              <p:cNvSpPr/>
              <p:nvPr/>
            </p:nvSpPr>
            <p:spPr>
              <a:xfrm>
                <a:off x="9452936" y="5916019"/>
                <a:ext cx="4496980" cy="235611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B90A5014-CA23-8941-AA02-F8D375F1D3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68032" y="5442798"/>
              <a:ext cx="950912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A995106-658D-5141-B611-392299BCE41F}"/>
                </a:ext>
              </a:extLst>
            </p:cNvPr>
            <p:cNvSpPr/>
            <p:nvPr/>
          </p:nvSpPr>
          <p:spPr>
            <a:xfrm>
              <a:off x="2218944" y="5258132"/>
              <a:ext cx="284404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Output in our </a:t>
              </a:r>
              <a:r>
                <a:rPr lang="en-US" b="1" dirty="0">
                  <a:solidFill>
                    <a:schemeClr val="accent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console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324CD216-F65E-5948-8328-ECAB654A36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63666" y="3418227"/>
              <a:ext cx="720963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882A78A-88E6-2044-A751-C93D54A00A03}"/>
                </a:ext>
              </a:extLst>
            </p:cNvPr>
            <p:cNvSpPr/>
            <p:nvPr/>
          </p:nvSpPr>
          <p:spPr>
            <a:xfrm>
              <a:off x="3267596" y="3111158"/>
              <a:ext cx="2574273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  <a:cs typeface="Consolas" panose="020B0609020204030204" pitchFamily="49" charset="0"/>
                </a:rPr>
                <a:t>Our </a:t>
              </a:r>
              <a:r>
                <a:rPr lang="en-US" b="1" dirty="0">
                  <a:solidFill>
                    <a:schemeClr val="accent1"/>
                  </a:solidFill>
                  <a:cs typeface="Consolas" panose="020B0609020204030204" pitchFamily="49" charset="0"/>
                </a:rPr>
                <a:t>script</a:t>
              </a:r>
              <a:r>
                <a:rPr lang="en-US" dirty="0">
                  <a:solidFill>
                    <a:schemeClr val="accent1"/>
                  </a:solidFill>
                  <a:cs typeface="Consolas" panose="020B0609020204030204" pitchFamily="49" charset="0"/>
                </a:rPr>
                <a:t>; </a:t>
              </a:r>
              <a:br>
                <a:rPr lang="en-US" dirty="0">
                  <a:solidFill>
                    <a:schemeClr val="accent1"/>
                  </a:solidFill>
                  <a:cs typeface="Consolas" panose="020B0609020204030204" pitchFamily="49" charset="0"/>
                </a:rPr>
              </a:br>
              <a:r>
                <a:rPr lang="en-US" dirty="0">
                  <a:solidFill>
                    <a:schemeClr val="accent1"/>
                  </a:solidFill>
                  <a:cs typeface="Consolas" panose="020B0609020204030204" pitchFamily="49" charset="0"/>
                </a:rPr>
                <a:t>our instructions</a:t>
              </a:r>
              <a:endParaRPr lang="en-US" b="1" dirty="0">
                <a:solidFill>
                  <a:schemeClr val="accent1"/>
                </a:solidFill>
                <a:cs typeface="Consolas" panose="020B0609020204030204" pitchFamily="49" charset="0"/>
              </a:endParaRP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95A192FE-DF65-E043-BCF2-8D80A677174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396547" y="3190957"/>
              <a:ext cx="302598" cy="421925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CBDB2C0-68E5-5645-B0BF-1904FED7966A}"/>
                </a:ext>
              </a:extLst>
            </p:cNvPr>
            <p:cNvSpPr/>
            <p:nvPr/>
          </p:nvSpPr>
          <p:spPr>
            <a:xfrm>
              <a:off x="7741135" y="3292539"/>
              <a:ext cx="3402953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The object </a:t>
              </a:r>
              <a:r>
                <a:rPr lang="en-US" dirty="0" err="1">
                  <a:solidFill>
                    <a:schemeClr val="accent1"/>
                  </a:solidFill>
                  <a:latin typeface="+mj-lt"/>
                  <a:ea typeface="Verdana" panose="020B0604030504040204" pitchFamily="34" charset="0"/>
                  <a:cs typeface="Verdana" panose="020B0604030504040204" pitchFamily="34" charset="0"/>
                </a:rPr>
                <a:t>goodnumbers</a:t>
              </a:r>
              <a:r>
                <a:rPr lang="en-US" dirty="0">
                  <a:solidFill>
                    <a:schemeClr val="accent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is in our </a:t>
              </a:r>
              <a:r>
                <a:rPr lang="en-US" b="1" dirty="0">
                  <a:solidFill>
                    <a:schemeClr val="accent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environment</a:t>
              </a:r>
              <a:r>
                <a:rPr lang="en-US" dirty="0">
                  <a:solidFill>
                    <a:schemeClr val="accent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to use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37615A4-87D6-C747-B02A-EF5D15C38FCB}"/>
                </a:ext>
              </a:extLst>
            </p:cNvPr>
            <p:cNvSpPr/>
            <p:nvPr/>
          </p:nvSpPr>
          <p:spPr>
            <a:xfrm>
              <a:off x="7001530" y="2853004"/>
              <a:ext cx="3618311" cy="1478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1CD0B7E-F9BD-D145-BD1A-F324D21CE95B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21" name="Title 1">
              <a:extLst>
                <a:ext uri="{FF2B5EF4-FFF2-40B4-BE49-F238E27FC236}">
                  <a16:creationId xmlns:a16="http://schemas.microsoft.com/office/drawing/2014/main" id="{19C999E3-17A6-924D-BEC1-55C5B1BDAB3A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1"/>
                  </a:solidFill>
                </a:rPr>
                <a:t>basics 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228CA647-E444-0F4D-975C-8CF74874F585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66C48E69-2021-884E-96A5-BB4CFD981497}"/>
              </a:ext>
            </a:extLst>
          </p:cNvPr>
          <p:cNvSpPr txBox="1">
            <a:spLocks/>
          </p:cNvSpPr>
          <p:nvPr/>
        </p:nvSpPr>
        <p:spPr>
          <a:xfrm>
            <a:off x="810490" y="675944"/>
            <a:ext cx="10515600" cy="6074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Functions</a:t>
            </a:r>
          </a:p>
        </p:txBody>
      </p:sp>
    </p:spTree>
    <p:extLst>
      <p:ext uri="{BB962C8B-B14F-4D97-AF65-F5344CB8AC3E}">
        <p14:creationId xmlns:p14="http://schemas.microsoft.com/office/powerpoint/2010/main" val="1185633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9465" y="1539152"/>
            <a:ext cx="10727110" cy="469880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R comes with some small datasets pre-installed.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One is called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mtcars</a:t>
            </a:r>
            <a:r>
              <a:rPr lang="en-US" dirty="0"/>
              <a:t>. You can look at it by printing it: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ACCEB7B-1572-8F4C-A35B-3FD655A76C77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02E4EB19-79C8-114D-BD5E-C724CB351E88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1"/>
                  </a:solidFill>
                </a:rPr>
                <a:t>basics 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B85B42A-FDC2-D240-A061-337083FFC955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0F625D6-7945-CE47-9CA5-6A503EA8E284}"/>
              </a:ext>
            </a:extLst>
          </p:cNvPr>
          <p:cNvSpPr txBox="1">
            <a:spLocks/>
          </p:cNvSpPr>
          <p:nvPr/>
        </p:nvSpPr>
        <p:spPr>
          <a:xfrm>
            <a:off x="874713" y="3280271"/>
            <a:ext cx="10711862" cy="4341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mtcars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8B0DC1B-BB5D-F246-8876-BCC377F15182}"/>
              </a:ext>
            </a:extLst>
          </p:cNvPr>
          <p:cNvSpPr txBox="1">
            <a:spLocks/>
          </p:cNvSpPr>
          <p:nvPr/>
        </p:nvSpPr>
        <p:spPr>
          <a:xfrm>
            <a:off x="874713" y="3708675"/>
            <a:ext cx="10711862" cy="2362079"/>
          </a:xfrm>
          <a:prstGeom prst="rect">
            <a:avLst/>
          </a:prstGeom>
          <a:solidFill>
            <a:srgbClr val="FBFBFB"/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     mpg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cyl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disp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hp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drat  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wt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qsec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vs am gear carb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Mazda RX4           21.0   6 160.0 110 3.90 2.620 16.46  0  1    4    4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Mazda RX4 Wag       21.0   6 160.0 110 3.90 2.875 17.02  0  1    4    4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Datsun 710          22.8   4 108.0  93 3.85 2.320 18.61  1  1    4    1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Hornet 4 Drive      21.4   6 258.0 110 3.08 3.215 19.44  1  0    3    1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Hornet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Sportabout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18.7   8 360.0 175 3.15 3.440 17.02  0  0    3    2</a:t>
            </a:r>
          </a:p>
          <a:p>
            <a:pPr marL="0" indent="0">
              <a:buNone/>
            </a:pP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E111269-162C-2A4C-ABCA-57EF87A81109}"/>
              </a:ext>
            </a:extLst>
          </p:cNvPr>
          <p:cNvSpPr txBox="1">
            <a:spLocks/>
          </p:cNvSpPr>
          <p:nvPr/>
        </p:nvSpPr>
        <p:spPr>
          <a:xfrm>
            <a:off x="810490" y="675944"/>
            <a:ext cx="10515600" cy="6074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Looking at some data</a:t>
            </a:r>
          </a:p>
        </p:txBody>
      </p:sp>
    </p:spTree>
    <p:extLst>
      <p:ext uri="{BB962C8B-B14F-4D97-AF65-F5344CB8AC3E}">
        <p14:creationId xmlns:p14="http://schemas.microsoft.com/office/powerpoint/2010/main" val="4076881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9" grpId="1" animBg="1"/>
      <p:bldP spid="11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353E3AE-9C20-7149-B292-131FAE28D523}"/>
              </a:ext>
            </a:extLst>
          </p:cNvPr>
          <p:cNvSpPr/>
          <p:nvPr/>
        </p:nvSpPr>
        <p:spPr>
          <a:xfrm>
            <a:off x="1183898" y="1651356"/>
            <a:ext cx="9832932" cy="46166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solidFill>
                  <a:schemeClr val="accent2"/>
                </a:solidFill>
              </a:rPr>
              <a:t>Hot tip</a:t>
            </a:r>
          </a:p>
          <a:p>
            <a:pPr algn="ctr"/>
            <a:endParaRPr lang="en-US" sz="2800" dirty="0"/>
          </a:p>
          <a:p>
            <a:pPr algn="ctr"/>
            <a:r>
              <a:rPr lang="en-US" sz="2800" dirty="0"/>
              <a:t>To find out more information about a function or dataset, use </a:t>
            </a:r>
            <a:r>
              <a:rPr lang="en-US" sz="2800" b="1" dirty="0">
                <a:solidFill>
                  <a:schemeClr val="accent4"/>
                </a:solidFill>
              </a:rPr>
              <a:t>?</a:t>
            </a:r>
          </a:p>
          <a:p>
            <a:pPr algn="ctr"/>
            <a:endParaRPr lang="en-US" sz="2800" dirty="0"/>
          </a:p>
          <a:p>
            <a:pPr algn="ctr"/>
            <a:endParaRPr lang="en-US" sz="1400" dirty="0"/>
          </a:p>
          <a:p>
            <a:pPr algn="ctr"/>
            <a:r>
              <a:rPr lang="en-US" sz="3600" b="1" dirty="0">
                <a:solidFill>
                  <a:schemeClr val="accent4"/>
                </a:solidFill>
                <a:highlight>
                  <a:srgbClr val="EBECEB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?</a:t>
            </a:r>
            <a:r>
              <a:rPr lang="en-US" sz="3600" dirty="0">
                <a:highlight>
                  <a:srgbClr val="EBECEB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mean</a:t>
            </a:r>
          </a:p>
          <a:p>
            <a:pPr algn="ctr"/>
            <a:endParaRPr lang="en-US" sz="2800" dirty="0">
              <a:highlight>
                <a:srgbClr val="EBECEB"/>
              </a:highlight>
            </a:endParaRPr>
          </a:p>
          <a:p>
            <a:pPr algn="ctr"/>
            <a:r>
              <a:rPr lang="en-US" sz="3600" b="1" dirty="0">
                <a:solidFill>
                  <a:schemeClr val="accent4"/>
                </a:solidFill>
                <a:highlight>
                  <a:srgbClr val="EBECEB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?</a:t>
            </a:r>
            <a:r>
              <a:rPr lang="en-US" sz="3600" dirty="0" err="1">
                <a:highlight>
                  <a:srgbClr val="EBECEB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mtcars</a:t>
            </a:r>
            <a:endParaRPr lang="en-US" sz="3600" dirty="0">
              <a:highlight>
                <a:srgbClr val="EBECEB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ctr"/>
            <a:endParaRPr lang="en-US" sz="2800" dirty="0">
              <a:highlight>
                <a:srgbClr val="EBECEB"/>
              </a:highlight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159B513-A633-F249-B9AE-64335617F1BB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8" name="Title 1">
              <a:extLst>
                <a:ext uri="{FF2B5EF4-FFF2-40B4-BE49-F238E27FC236}">
                  <a16:creationId xmlns:a16="http://schemas.microsoft.com/office/drawing/2014/main" id="{D0A3B245-9BD5-0146-AC77-0E4AF1FA2D4F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1"/>
                  </a:solidFill>
                </a:rPr>
                <a:t>basics 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0684ED2-76FC-D348-A350-C9BC618A2873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</p:spTree>
    <p:extLst>
      <p:ext uri="{BB962C8B-B14F-4D97-AF65-F5344CB8AC3E}">
        <p14:creationId xmlns:p14="http://schemas.microsoft.com/office/powerpoint/2010/main" val="14273389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9465" y="1592262"/>
            <a:ext cx="10727110" cy="46456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We can look at a single column using </a:t>
            </a:r>
            <a:r>
              <a:rPr lang="en-US" dirty="0">
                <a:solidFill>
                  <a:schemeClr val="accent4"/>
                </a:solidFill>
              </a:rPr>
              <a:t>$</a:t>
            </a:r>
            <a:r>
              <a:rPr lang="en-US" dirty="0"/>
              <a:t>:</a:t>
            </a:r>
            <a:endParaRPr lang="en-US" dirty="0">
              <a:solidFill>
                <a:schemeClr val="accent4"/>
              </a:solidFill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And we can use this to generate summary statistics about the dataset: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ACCEB7B-1572-8F4C-A35B-3FD655A76C77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02E4EB19-79C8-114D-BD5E-C724CB351E88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1"/>
                  </a:solidFill>
                </a:rPr>
                <a:t>basics 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B85B42A-FDC2-D240-A061-337083FFC955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0F625D6-7945-CE47-9CA5-6A503EA8E284}"/>
              </a:ext>
            </a:extLst>
          </p:cNvPr>
          <p:cNvSpPr txBox="1">
            <a:spLocks/>
          </p:cNvSpPr>
          <p:nvPr/>
        </p:nvSpPr>
        <p:spPr>
          <a:xfrm>
            <a:off x="874713" y="2424709"/>
            <a:ext cx="3565525" cy="4763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mtcars</a:t>
            </a:r>
            <a:r>
              <a:rPr lang="en-US" sz="2400" b="1" dirty="0" err="1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mpg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E5D4F36-FC3A-1C4E-B161-2933DE68A8E6}"/>
              </a:ext>
            </a:extLst>
          </p:cNvPr>
          <p:cNvGrpSpPr/>
          <p:nvPr/>
        </p:nvGrpSpPr>
        <p:grpSpPr>
          <a:xfrm>
            <a:off x="859465" y="4592773"/>
            <a:ext cx="10712219" cy="974338"/>
            <a:chOff x="859465" y="4592773"/>
            <a:chExt cx="10712219" cy="974338"/>
          </a:xfrm>
        </p:grpSpPr>
        <p:sp>
          <p:nvSpPr>
            <p:cNvPr id="8" name="Content Placeholder 2">
              <a:extLst>
                <a:ext uri="{FF2B5EF4-FFF2-40B4-BE49-F238E27FC236}">
                  <a16:creationId xmlns:a16="http://schemas.microsoft.com/office/drawing/2014/main" id="{3A76266E-3F4F-A04B-B2FE-043473F12F03}"/>
                </a:ext>
              </a:extLst>
            </p:cNvPr>
            <p:cNvSpPr txBox="1">
              <a:spLocks/>
            </p:cNvSpPr>
            <p:nvPr/>
          </p:nvSpPr>
          <p:spPr>
            <a:xfrm>
              <a:off x="874713" y="4698881"/>
              <a:ext cx="2958251" cy="43411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400" b="1" dirty="0">
                  <a:solidFill>
                    <a:schemeClr val="accent4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mean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 sz="24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mtcars</a:t>
              </a:r>
              <a:r>
                <a:rPr lang="en-US" sz="2400" b="1" dirty="0" err="1">
                  <a:solidFill>
                    <a:schemeClr val="accent4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$</a:t>
              </a:r>
              <a:r>
                <a:rPr lang="en-US" sz="24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mpg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</a:p>
          </p:txBody>
        </p:sp>
        <p:sp>
          <p:nvSpPr>
            <p:cNvPr id="10" name="Content Placeholder 2">
              <a:extLst>
                <a:ext uri="{FF2B5EF4-FFF2-40B4-BE49-F238E27FC236}">
                  <a16:creationId xmlns:a16="http://schemas.microsoft.com/office/drawing/2014/main" id="{77E9A634-DE83-3148-AD02-7B69AA379290}"/>
                </a:ext>
              </a:extLst>
            </p:cNvPr>
            <p:cNvSpPr txBox="1">
              <a:spLocks/>
            </p:cNvSpPr>
            <p:nvPr/>
          </p:nvSpPr>
          <p:spPr>
            <a:xfrm>
              <a:off x="859465" y="5132996"/>
              <a:ext cx="3524250" cy="434115"/>
            </a:xfrm>
            <a:prstGeom prst="rect">
              <a:avLst/>
            </a:prstGeom>
            <a:solidFill>
              <a:srgbClr val="FBFBFB"/>
            </a:solidFill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[1] 20.09062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BC6A8B5-7097-5A45-B00D-2FDD474D3FA4}"/>
                </a:ext>
              </a:extLst>
            </p:cNvPr>
            <p:cNvSpPr/>
            <p:nvPr/>
          </p:nvSpPr>
          <p:spPr>
            <a:xfrm>
              <a:off x="4383715" y="4592773"/>
              <a:ext cx="7187969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Extract the mpg column from the </a:t>
              </a:r>
              <a:r>
                <a:rPr lang="en-US" dirty="0" err="1">
                  <a:solidFill>
                    <a:schemeClr val="accent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mtcars</a:t>
              </a:r>
              <a:r>
                <a:rPr lang="en-US" dirty="0">
                  <a:solidFill>
                    <a:schemeClr val="accent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dataset, and then take the mean.</a:t>
              </a:r>
            </a:p>
          </p:txBody>
        </p:sp>
      </p:grp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084BA72-C9DF-CA44-8344-C6203A68E551}"/>
              </a:ext>
            </a:extLst>
          </p:cNvPr>
          <p:cNvSpPr txBox="1">
            <a:spLocks/>
          </p:cNvSpPr>
          <p:nvPr/>
        </p:nvSpPr>
        <p:spPr>
          <a:xfrm>
            <a:off x="810490" y="675944"/>
            <a:ext cx="10515600" cy="6074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Looking at some data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A290528-F81C-7542-84A1-CD1BDAF5F968}"/>
              </a:ext>
            </a:extLst>
          </p:cNvPr>
          <p:cNvSpPr/>
          <p:nvPr/>
        </p:nvSpPr>
        <p:spPr>
          <a:xfrm>
            <a:off x="4440238" y="2328738"/>
            <a:ext cx="718796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Extract the mpg column from the </a:t>
            </a:r>
            <a:r>
              <a:rPr lang="en-US" dirty="0" err="1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mtcars</a:t>
            </a:r>
            <a:r>
              <a:rPr lang="en-US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dataset, and print it to the console</a:t>
            </a:r>
          </a:p>
        </p:txBody>
      </p:sp>
    </p:spTree>
    <p:extLst>
      <p:ext uri="{BB962C8B-B14F-4D97-AF65-F5344CB8AC3E}">
        <p14:creationId xmlns:p14="http://schemas.microsoft.com/office/powerpoint/2010/main" val="2545316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9" grpId="0" animBg="1"/>
      <p:bldP spid="13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FD09AC9-F89E-F34C-9D10-63AF62000ED6}"/>
              </a:ext>
            </a:extLst>
          </p:cNvPr>
          <p:cNvSpPr txBox="1">
            <a:spLocks/>
          </p:cNvSpPr>
          <p:nvPr/>
        </p:nvSpPr>
        <p:spPr>
          <a:xfrm>
            <a:off x="9738360" y="0"/>
            <a:ext cx="2453640" cy="11107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1"/>
                </a:solidFill>
              </a:rPr>
              <a:t>basics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289EBAB-AE86-B749-8155-0E037C031E58}"/>
              </a:ext>
            </a:extLst>
          </p:cNvPr>
          <p:cNvSpPr/>
          <p:nvPr/>
        </p:nvSpPr>
        <p:spPr>
          <a:xfrm>
            <a:off x="8552605" y="320405"/>
            <a:ext cx="1151021" cy="4699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DD1A480-5624-9348-99F5-EC737578B5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6635" y="665577"/>
            <a:ext cx="6564682" cy="5777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chemeClr val="accent1"/>
                </a:solidFill>
              </a:rPr>
              <a:t>Exercise</a:t>
            </a:r>
            <a:endParaRPr lang="en-US" b="1" i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US" i="1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78BF5F5-1349-BD4F-8582-22CEF65F2532}"/>
              </a:ext>
            </a:extLst>
          </p:cNvPr>
          <p:cNvSpPr txBox="1">
            <a:spLocks/>
          </p:cNvSpPr>
          <p:nvPr/>
        </p:nvSpPr>
        <p:spPr>
          <a:xfrm>
            <a:off x="5042773" y="3352617"/>
            <a:ext cx="5872615" cy="4341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weight &lt;-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mtcars</a:t>
            </a:r>
            <a:r>
              <a:rPr lang="en-US" sz="2400" dirty="0" err="1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wt</a:t>
            </a:r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7114234-97A9-5E40-86C1-EFA72746819B}"/>
              </a:ext>
            </a:extLst>
          </p:cNvPr>
          <p:cNvGrpSpPr/>
          <p:nvPr/>
        </p:nvGrpSpPr>
        <p:grpSpPr>
          <a:xfrm>
            <a:off x="5042774" y="4248725"/>
            <a:ext cx="2297482" cy="868230"/>
            <a:chOff x="7724383" y="4974368"/>
            <a:chExt cx="2297482" cy="868230"/>
          </a:xfrm>
        </p:grpSpPr>
        <p:sp>
          <p:nvSpPr>
            <p:cNvPr id="12" name="Content Placeholder 2">
              <a:extLst>
                <a:ext uri="{FF2B5EF4-FFF2-40B4-BE49-F238E27FC236}">
                  <a16:creationId xmlns:a16="http://schemas.microsoft.com/office/drawing/2014/main" id="{F035CC19-CF9D-A04C-B74F-F5CEACAC9921}"/>
                </a:ext>
              </a:extLst>
            </p:cNvPr>
            <p:cNvSpPr txBox="1">
              <a:spLocks/>
            </p:cNvSpPr>
            <p:nvPr/>
          </p:nvSpPr>
          <p:spPr>
            <a:xfrm>
              <a:off x="7724383" y="4974368"/>
              <a:ext cx="2297482" cy="43411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400" dirty="0">
                  <a:solidFill>
                    <a:schemeClr val="accent4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mean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(weight)</a:t>
              </a:r>
              <a:endParaRPr lang="en-US" sz="24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3" name="Content Placeholder 2">
              <a:extLst>
                <a:ext uri="{FF2B5EF4-FFF2-40B4-BE49-F238E27FC236}">
                  <a16:creationId xmlns:a16="http://schemas.microsoft.com/office/drawing/2014/main" id="{604B4C2A-379B-114C-B249-B818F753E5A7}"/>
                </a:ext>
              </a:extLst>
            </p:cNvPr>
            <p:cNvSpPr txBox="1">
              <a:spLocks/>
            </p:cNvSpPr>
            <p:nvPr/>
          </p:nvSpPr>
          <p:spPr>
            <a:xfrm>
              <a:off x="7724383" y="5408483"/>
              <a:ext cx="2297482" cy="434115"/>
            </a:xfrm>
            <a:prstGeom prst="rect">
              <a:avLst/>
            </a:prstGeom>
            <a:solidFill>
              <a:srgbClr val="FBFBFB"/>
            </a:solidFill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[1] 3.21725</a:t>
              </a: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F12AD807-8C67-214D-9D19-3C372BD5D715}"/>
              </a:ext>
            </a:extLst>
          </p:cNvPr>
          <p:cNvSpPr/>
          <p:nvPr/>
        </p:nvSpPr>
        <p:spPr>
          <a:xfrm>
            <a:off x="838200" y="1727458"/>
            <a:ext cx="413463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Find the names of the variables in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mtcars</a:t>
            </a:r>
            <a:r>
              <a:rPr lang="en-US" sz="2000" dirty="0"/>
              <a:t> using the </a:t>
            </a:r>
            <a:r>
              <a:rPr lang="en-US" sz="2000" b="1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names()</a:t>
            </a:r>
            <a:r>
              <a:rPr lang="en-US" sz="2000" dirty="0"/>
              <a:t> function.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4E5AB09-B2A7-3948-B9AE-8A4E376B6731}"/>
              </a:ext>
            </a:extLst>
          </p:cNvPr>
          <p:cNvSpPr/>
          <p:nvPr/>
        </p:nvSpPr>
        <p:spPr>
          <a:xfrm>
            <a:off x="838201" y="3345319"/>
            <a:ext cx="413463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Assign the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wt</a:t>
            </a:r>
            <a:r>
              <a:rPr lang="en-US" sz="2000" dirty="0"/>
              <a:t> variable to an object.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AA6EAB6A-2CEE-4E4D-B721-5A739D78A2F2}"/>
              </a:ext>
            </a:extLst>
          </p:cNvPr>
          <p:cNvGrpSpPr/>
          <p:nvPr/>
        </p:nvGrpSpPr>
        <p:grpSpPr>
          <a:xfrm>
            <a:off x="5042774" y="1733769"/>
            <a:ext cx="5872616" cy="1299945"/>
            <a:chOff x="5042774" y="1733769"/>
            <a:chExt cx="5872616" cy="1299945"/>
          </a:xfrm>
        </p:grpSpPr>
        <p:sp>
          <p:nvSpPr>
            <p:cNvPr id="8" name="Content Placeholder 2">
              <a:extLst>
                <a:ext uri="{FF2B5EF4-FFF2-40B4-BE49-F238E27FC236}">
                  <a16:creationId xmlns:a16="http://schemas.microsoft.com/office/drawing/2014/main" id="{B7AAD351-00CB-3248-8B59-B8B806B085FC}"/>
                </a:ext>
              </a:extLst>
            </p:cNvPr>
            <p:cNvSpPr txBox="1">
              <a:spLocks/>
            </p:cNvSpPr>
            <p:nvPr/>
          </p:nvSpPr>
          <p:spPr>
            <a:xfrm>
              <a:off x="5042774" y="1733769"/>
              <a:ext cx="5872616" cy="43411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400" dirty="0">
                  <a:solidFill>
                    <a:schemeClr val="accent4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names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 sz="24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mtcars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  <a:endParaRPr lang="en-US" sz="24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0" name="Content Placeholder 2">
              <a:extLst>
                <a:ext uri="{FF2B5EF4-FFF2-40B4-BE49-F238E27FC236}">
                  <a16:creationId xmlns:a16="http://schemas.microsoft.com/office/drawing/2014/main" id="{46D3D2DD-8110-5649-8AE3-40C5A1DEA1D2}"/>
                </a:ext>
              </a:extLst>
            </p:cNvPr>
            <p:cNvSpPr txBox="1">
              <a:spLocks/>
            </p:cNvSpPr>
            <p:nvPr/>
          </p:nvSpPr>
          <p:spPr>
            <a:xfrm>
              <a:off x="5042774" y="2165484"/>
              <a:ext cx="5872616" cy="868230"/>
            </a:xfrm>
            <a:prstGeom prst="rect">
              <a:avLst/>
            </a:prstGeom>
            <a:solidFill>
              <a:srgbClr val="FBFBFB"/>
            </a:solidFill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[1] "mpg"  "</a:t>
              </a:r>
              <a:r>
                <a:rPr lang="en-US" sz="1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cyl</a:t>
              </a:r>
              <a:r>
                <a:rPr lang="en-US" sz="1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"  "</a:t>
              </a:r>
              <a:r>
                <a:rPr lang="en-US" sz="1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disp</a:t>
              </a:r>
              <a:r>
                <a:rPr lang="en-US" sz="1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" "</a:t>
              </a:r>
              <a:r>
                <a:rPr lang="en-US" sz="1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hp</a:t>
              </a:r>
              <a:r>
                <a:rPr lang="en-US" sz="1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"   "drat" "</a:t>
              </a:r>
              <a:r>
                <a:rPr lang="en-US" sz="1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wt</a:t>
              </a:r>
              <a:r>
                <a:rPr lang="en-US" sz="1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"  </a:t>
              </a:r>
            </a:p>
            <a:p>
              <a:pPr marL="0" indent="0">
                <a:buNone/>
              </a:pPr>
              <a:r>
                <a:rPr lang="en-US" sz="1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[7] "</a:t>
              </a:r>
              <a:r>
                <a:rPr lang="en-US" sz="1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qsec</a:t>
              </a:r>
              <a:r>
                <a:rPr lang="en-US" sz="1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" "vs"   "am"   "gear" "carb"</a:t>
              </a:r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8921B517-6585-754E-9E97-A05417FF2493}"/>
              </a:ext>
            </a:extLst>
          </p:cNvPr>
          <p:cNvSpPr/>
          <p:nvPr/>
        </p:nvSpPr>
        <p:spPr>
          <a:xfrm>
            <a:off x="838200" y="4162404"/>
            <a:ext cx="406916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Find the </a:t>
            </a:r>
            <a:r>
              <a:rPr lang="en-US" sz="2000" b="1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median</a:t>
            </a:r>
            <a:r>
              <a:rPr lang="en-US" sz="2000" dirty="0"/>
              <a:t>, </a:t>
            </a:r>
            <a:r>
              <a:rPr lang="en-US" sz="2000" b="1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mean</a:t>
            </a:r>
            <a:r>
              <a:rPr lang="en-US" sz="2000" b="1" dirty="0">
                <a:solidFill>
                  <a:schemeClr val="accent4"/>
                </a:solidFill>
              </a:rPr>
              <a:t> </a:t>
            </a:r>
            <a:r>
              <a:rPr lang="en-US" sz="2000" dirty="0"/>
              <a:t>and standard deviation (</a:t>
            </a:r>
            <a:r>
              <a:rPr lang="en-US" sz="2000" b="1" dirty="0" err="1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sd</a:t>
            </a:r>
            <a:r>
              <a:rPr lang="en-US" sz="2000" dirty="0"/>
              <a:t>) of your object.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B7AE270-28E6-1542-98FB-3A0FBE22C4C2}"/>
              </a:ext>
            </a:extLst>
          </p:cNvPr>
          <p:cNvGrpSpPr/>
          <p:nvPr/>
        </p:nvGrpSpPr>
        <p:grpSpPr>
          <a:xfrm>
            <a:off x="7453328" y="4239962"/>
            <a:ext cx="2455102" cy="868230"/>
            <a:chOff x="7724383" y="4974368"/>
            <a:chExt cx="2455102" cy="868230"/>
          </a:xfrm>
        </p:grpSpPr>
        <p:sp>
          <p:nvSpPr>
            <p:cNvPr id="23" name="Content Placeholder 2">
              <a:extLst>
                <a:ext uri="{FF2B5EF4-FFF2-40B4-BE49-F238E27FC236}">
                  <a16:creationId xmlns:a16="http://schemas.microsoft.com/office/drawing/2014/main" id="{C0E6EC27-CBAB-9142-B651-36E5C7FE7290}"/>
                </a:ext>
              </a:extLst>
            </p:cNvPr>
            <p:cNvSpPr txBox="1">
              <a:spLocks/>
            </p:cNvSpPr>
            <p:nvPr/>
          </p:nvSpPr>
          <p:spPr>
            <a:xfrm>
              <a:off x="7724383" y="4974368"/>
              <a:ext cx="2455102" cy="43411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vert="horz" lIns="91440" tIns="45720" rIns="91440" bIns="45720" rtlCol="0">
              <a:normAutofit fontScale="925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400" dirty="0">
                  <a:solidFill>
                    <a:schemeClr val="accent4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median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(weight)</a:t>
              </a:r>
              <a:endParaRPr lang="en-US" sz="24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4" name="Content Placeholder 2">
              <a:extLst>
                <a:ext uri="{FF2B5EF4-FFF2-40B4-BE49-F238E27FC236}">
                  <a16:creationId xmlns:a16="http://schemas.microsoft.com/office/drawing/2014/main" id="{D8850CA7-AE78-A541-B71A-F7E07323D020}"/>
                </a:ext>
              </a:extLst>
            </p:cNvPr>
            <p:cNvSpPr txBox="1">
              <a:spLocks/>
            </p:cNvSpPr>
            <p:nvPr/>
          </p:nvSpPr>
          <p:spPr>
            <a:xfrm>
              <a:off x="7724383" y="5408483"/>
              <a:ext cx="2455102" cy="434115"/>
            </a:xfrm>
            <a:prstGeom prst="rect">
              <a:avLst/>
            </a:prstGeom>
            <a:solidFill>
              <a:srgbClr val="FBFBFB"/>
            </a:solidFill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[1] 3.325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A262C349-2A94-2D4D-91B5-8613A81B6474}"/>
              </a:ext>
            </a:extLst>
          </p:cNvPr>
          <p:cNvGrpSpPr/>
          <p:nvPr/>
        </p:nvGrpSpPr>
        <p:grpSpPr>
          <a:xfrm>
            <a:off x="10017167" y="4239962"/>
            <a:ext cx="1882559" cy="868230"/>
            <a:chOff x="7724383" y="4974368"/>
            <a:chExt cx="1882559" cy="868230"/>
          </a:xfrm>
        </p:grpSpPr>
        <p:sp>
          <p:nvSpPr>
            <p:cNvPr id="26" name="Content Placeholder 2">
              <a:extLst>
                <a:ext uri="{FF2B5EF4-FFF2-40B4-BE49-F238E27FC236}">
                  <a16:creationId xmlns:a16="http://schemas.microsoft.com/office/drawing/2014/main" id="{30656A4F-DCAC-5447-9F20-378960B49E20}"/>
                </a:ext>
              </a:extLst>
            </p:cNvPr>
            <p:cNvSpPr txBox="1">
              <a:spLocks/>
            </p:cNvSpPr>
            <p:nvPr/>
          </p:nvSpPr>
          <p:spPr>
            <a:xfrm>
              <a:off x="7724383" y="4974368"/>
              <a:ext cx="1882559" cy="43411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400" dirty="0" err="1">
                  <a:solidFill>
                    <a:schemeClr val="accent4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sd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(weight)</a:t>
              </a:r>
              <a:endParaRPr lang="en-US" sz="24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7" name="Content Placeholder 2">
              <a:extLst>
                <a:ext uri="{FF2B5EF4-FFF2-40B4-BE49-F238E27FC236}">
                  <a16:creationId xmlns:a16="http://schemas.microsoft.com/office/drawing/2014/main" id="{D3A009E9-859D-3B4B-90FF-BC702B21768D}"/>
                </a:ext>
              </a:extLst>
            </p:cNvPr>
            <p:cNvSpPr txBox="1">
              <a:spLocks/>
            </p:cNvSpPr>
            <p:nvPr/>
          </p:nvSpPr>
          <p:spPr>
            <a:xfrm>
              <a:off x="7724383" y="5408483"/>
              <a:ext cx="1882559" cy="434115"/>
            </a:xfrm>
            <a:prstGeom prst="rect">
              <a:avLst/>
            </a:prstGeom>
            <a:solidFill>
              <a:srgbClr val="FBFBFB"/>
            </a:solidFill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[1] 0.9784</a:t>
              </a:r>
            </a:p>
          </p:txBody>
        </p:sp>
      </p:grp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ADD5288-8964-6843-A970-A6E0526EF463}"/>
              </a:ext>
            </a:extLst>
          </p:cNvPr>
          <p:cNvCxnSpPr/>
          <p:nvPr/>
        </p:nvCxnSpPr>
        <p:spPr>
          <a:xfrm>
            <a:off x="7383752" y="4239962"/>
            <a:ext cx="0" cy="8682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0D27703-ABF6-5A42-AA73-B3F470AFA03E}"/>
              </a:ext>
            </a:extLst>
          </p:cNvPr>
          <p:cNvCxnSpPr/>
          <p:nvPr/>
        </p:nvCxnSpPr>
        <p:spPr>
          <a:xfrm>
            <a:off x="9961798" y="4239962"/>
            <a:ext cx="0" cy="8682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2428627A-697D-F74D-BF9F-D2EB6CF610A3}"/>
              </a:ext>
            </a:extLst>
          </p:cNvPr>
          <p:cNvSpPr/>
          <p:nvPr/>
        </p:nvSpPr>
        <p:spPr>
          <a:xfrm>
            <a:off x="772733" y="5758196"/>
            <a:ext cx="382656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Plot a histogram of your object using </a:t>
            </a:r>
            <a:r>
              <a:rPr lang="en-US" sz="2000" dirty="0" err="1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hist</a:t>
            </a:r>
            <a:r>
              <a:rPr lang="en-US" sz="2000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sz="2000" dirty="0"/>
              <a:t>.</a:t>
            </a:r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63CD62FE-4F92-1B4B-9852-D8BF4D412C1F}"/>
              </a:ext>
            </a:extLst>
          </p:cNvPr>
          <p:cNvSpPr txBox="1">
            <a:spLocks/>
          </p:cNvSpPr>
          <p:nvPr/>
        </p:nvSpPr>
        <p:spPr>
          <a:xfrm>
            <a:off x="5042773" y="5777047"/>
            <a:ext cx="2297482" cy="4341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 err="1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hist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(weight)</a:t>
            </a:r>
            <a:endParaRPr lang="en-US" sz="2400" dirty="0">
              <a:solidFill>
                <a:schemeClr val="accent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7A7DD1D-14FA-4743-A13E-01CC12C16A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2988" y="5206704"/>
            <a:ext cx="2692400" cy="157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396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31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2263"/>
            <a:ext cx="10515600" cy="52657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R uses </a:t>
            </a:r>
            <a:r>
              <a:rPr lang="en-US" b="1" dirty="0">
                <a:solidFill>
                  <a:schemeClr val="accent4"/>
                </a:solidFill>
              </a:rPr>
              <a:t>functions</a:t>
            </a:r>
            <a:r>
              <a:rPr lang="en-US" dirty="0"/>
              <a:t> to do things. A </a:t>
            </a:r>
            <a:r>
              <a:rPr lang="en-US" b="1" dirty="0"/>
              <a:t>package</a:t>
            </a:r>
            <a:r>
              <a:rPr lang="en-US" dirty="0"/>
              <a:t> is a collection of functions.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Some packages are installed when you install R.</a:t>
            </a:r>
            <a:br>
              <a:rPr lang="en-US" dirty="0"/>
            </a:br>
            <a:r>
              <a:rPr lang="en-US" sz="2400" dirty="0"/>
              <a:t>	</a:t>
            </a:r>
            <a:r>
              <a:rPr lang="en-US" sz="1800" dirty="0"/>
              <a:t>this is called “base R”</a:t>
            </a: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dirty="0"/>
              <a:t>Other user-written packages can be installed using: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3982E9C-D766-CD47-BFD8-4D9C782AADBB}"/>
              </a:ext>
            </a:extLst>
          </p:cNvPr>
          <p:cNvSpPr txBox="1">
            <a:spLocks/>
          </p:cNvSpPr>
          <p:nvPr/>
        </p:nvSpPr>
        <p:spPr>
          <a:xfrm>
            <a:off x="947737" y="5012067"/>
            <a:ext cx="6112281" cy="49978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install.packages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(“nameofpackage”)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E37BFD1-2DF8-9B45-AD5E-CCAA560060A0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8" name="Title 1">
              <a:extLst>
                <a:ext uri="{FF2B5EF4-FFF2-40B4-BE49-F238E27FC236}">
                  <a16:creationId xmlns:a16="http://schemas.microsoft.com/office/drawing/2014/main" id="{08422E9F-BF11-9847-AFA1-6BA2663D8D3C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1"/>
                  </a:solidFill>
                </a:rPr>
                <a:t>basics 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64E25F0-4F47-824B-9738-15E1DB4216E6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ECFD704-4C8D-ED47-BAD4-A00194DDA4A0}"/>
              </a:ext>
            </a:extLst>
          </p:cNvPr>
          <p:cNvSpPr txBox="1">
            <a:spLocks/>
          </p:cNvSpPr>
          <p:nvPr/>
        </p:nvSpPr>
        <p:spPr>
          <a:xfrm>
            <a:off x="810490" y="675944"/>
            <a:ext cx="10515600" cy="6074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Packages</a:t>
            </a:r>
          </a:p>
        </p:txBody>
      </p:sp>
    </p:spTree>
    <p:extLst>
      <p:ext uri="{BB962C8B-B14F-4D97-AF65-F5344CB8AC3E}">
        <p14:creationId xmlns:p14="http://schemas.microsoft.com/office/powerpoint/2010/main" val="1784396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0190" y="1296268"/>
            <a:ext cx="7693140" cy="510194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/>
              <a:t>The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tidyverse</a:t>
            </a:r>
            <a:r>
              <a:rPr lang="en-US" b="1" dirty="0"/>
              <a:t> is a package</a:t>
            </a:r>
          </a:p>
          <a:p>
            <a:pPr marL="0" indent="0">
              <a:buNone/>
            </a:pP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/>
              <a:t>(Well, the 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tidyverse</a:t>
            </a:r>
            <a:r>
              <a:rPr lang="en-US" sz="2000" dirty="0"/>
              <a:t> is a collection of packages)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Its functions are intuitive and consistent.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They help you </a:t>
            </a:r>
            <a:r>
              <a:rPr lang="en-US" b="1" dirty="0"/>
              <a:t>read</a:t>
            </a:r>
            <a:r>
              <a:rPr lang="en-US" dirty="0"/>
              <a:t>, </a:t>
            </a:r>
            <a:r>
              <a:rPr lang="en-US" b="1" dirty="0"/>
              <a:t>transform</a:t>
            </a:r>
            <a:r>
              <a:rPr lang="en-US" dirty="0"/>
              <a:t> and </a:t>
            </a:r>
            <a:r>
              <a:rPr lang="en-US" b="1" dirty="0"/>
              <a:t>visualise</a:t>
            </a:r>
            <a:r>
              <a:rPr lang="en-US" dirty="0"/>
              <a:t> your data with less hassle.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It’s best to </a:t>
            </a:r>
            <a:r>
              <a:rPr lang="en-US" b="1" dirty="0"/>
              <a:t>see </a:t>
            </a:r>
            <a:r>
              <a:rPr lang="en-US" dirty="0"/>
              <a:t>how these functions are used.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ACCEB7B-1572-8F4C-A35B-3FD655A76C77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02E4EB19-79C8-114D-BD5E-C724CB351E88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1"/>
                  </a:solidFill>
                </a:rPr>
                <a:t>basics 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B85B42A-FDC2-D240-A061-337083FFC955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1BF298F0-6DE9-DD43-9887-6868594DA4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2605" y="2015385"/>
            <a:ext cx="2448938" cy="2827229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DF160CA-E138-2841-95C1-D780BF8C65C0}"/>
              </a:ext>
            </a:extLst>
          </p:cNvPr>
          <p:cNvSpPr txBox="1">
            <a:spLocks/>
          </p:cNvSpPr>
          <p:nvPr/>
        </p:nvSpPr>
        <p:spPr>
          <a:xfrm>
            <a:off x="810490" y="675944"/>
            <a:ext cx="10515600" cy="6074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Packages</a:t>
            </a:r>
          </a:p>
        </p:txBody>
      </p:sp>
    </p:spTree>
    <p:extLst>
      <p:ext uri="{BB962C8B-B14F-4D97-AF65-F5344CB8AC3E}">
        <p14:creationId xmlns:p14="http://schemas.microsoft.com/office/powerpoint/2010/main" val="2408948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0191" y="1254297"/>
            <a:ext cx="7693140" cy="53249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The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tidyverse</a:t>
            </a:r>
            <a:r>
              <a:rPr lang="en-US" b="1" dirty="0"/>
              <a:t> is a package</a:t>
            </a:r>
          </a:p>
          <a:p>
            <a:pPr marL="0" indent="0">
              <a:buNone/>
            </a:pP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/>
              <a:t>You can install the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tidyverse</a:t>
            </a:r>
            <a:r>
              <a:rPr lang="en-US" dirty="0"/>
              <a:t> by writing this in your </a:t>
            </a:r>
            <a:r>
              <a:rPr lang="en-US" b="1" dirty="0"/>
              <a:t>console</a:t>
            </a:r>
            <a:r>
              <a:rPr lang="en-US" dirty="0"/>
              <a:t>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ACCEB7B-1572-8F4C-A35B-3FD655A76C77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02E4EB19-79C8-114D-BD5E-C724CB351E88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1"/>
                  </a:solidFill>
                </a:rPr>
                <a:t>basics 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B85B42A-FDC2-D240-A061-337083FFC955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1BF298F0-6DE9-DD43-9887-6868594DA4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2605" y="2015385"/>
            <a:ext cx="2448938" cy="2827229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0F625D6-7945-CE47-9CA5-6A503EA8E284}"/>
              </a:ext>
            </a:extLst>
          </p:cNvPr>
          <p:cNvSpPr txBox="1">
            <a:spLocks/>
          </p:cNvSpPr>
          <p:nvPr/>
        </p:nvSpPr>
        <p:spPr>
          <a:xfrm>
            <a:off x="874713" y="3722815"/>
            <a:ext cx="6866372" cy="4341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 err="1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install.packages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(“tidyverse”)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C7FAFEB-5E17-B043-A8A4-F484E4EA15C5}"/>
              </a:ext>
            </a:extLst>
          </p:cNvPr>
          <p:cNvSpPr/>
          <p:nvPr/>
        </p:nvSpPr>
        <p:spPr>
          <a:xfrm>
            <a:off x="805438" y="4800597"/>
            <a:ext cx="767789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When you do this, your console </a:t>
            </a:r>
            <a:r>
              <a:rPr lang="en-US" sz="2400" b="1" dirty="0">
                <a:solidFill>
                  <a:schemeClr val="accent2"/>
                </a:solidFill>
              </a:rPr>
              <a:t>will explode with activity</a:t>
            </a:r>
            <a:r>
              <a:rPr lang="en-US" sz="2400" dirty="0"/>
              <a:t>. This is okay!</a:t>
            </a:r>
          </a:p>
          <a:p>
            <a:endParaRPr lang="en-US" sz="2400" dirty="0"/>
          </a:p>
          <a:p>
            <a:r>
              <a:rPr lang="en-US" sz="2400" dirty="0"/>
              <a:t>You only have to install a package </a:t>
            </a:r>
            <a:r>
              <a:rPr lang="en-US" sz="2400" b="1" dirty="0"/>
              <a:t>once</a:t>
            </a:r>
            <a:r>
              <a:rPr lang="en-US" sz="2400" dirty="0"/>
              <a:t>.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7F7D86F-C46C-8947-B0A6-11518E3E1ED4}"/>
              </a:ext>
            </a:extLst>
          </p:cNvPr>
          <p:cNvSpPr txBox="1">
            <a:spLocks/>
          </p:cNvSpPr>
          <p:nvPr/>
        </p:nvSpPr>
        <p:spPr>
          <a:xfrm>
            <a:off x="810490" y="675944"/>
            <a:ext cx="10515600" cy="6074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Packages</a:t>
            </a:r>
          </a:p>
        </p:txBody>
      </p:sp>
    </p:spTree>
    <p:extLst>
      <p:ext uri="{BB962C8B-B14F-4D97-AF65-F5344CB8AC3E}">
        <p14:creationId xmlns:p14="http://schemas.microsoft.com/office/powerpoint/2010/main" val="2746871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9" grpId="0" animBg="1"/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31818"/>
            <a:ext cx="10515600" cy="4030800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2400" dirty="0"/>
              <a:t>I am Will (hello!), an Associate at the </a:t>
            </a:r>
            <a:r>
              <a:rPr lang="en-US" sz="2400" dirty="0">
                <a:solidFill>
                  <a:srgbClr val="F68B33"/>
                </a:solidFill>
              </a:rPr>
              <a:t>Grattan Institute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Things I like: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Data analysis and </a:t>
            </a:r>
            <a:r>
              <a:rPr lang="en-US" sz="2400" dirty="0" err="1"/>
              <a:t>visualisation</a:t>
            </a:r>
            <a:r>
              <a:rPr lang="en-US" sz="2400" dirty="0"/>
              <a:t>.</a:t>
            </a:r>
          </a:p>
          <a:p>
            <a:r>
              <a:rPr lang="en-US" sz="2400" dirty="0"/>
              <a:t>Making R packages/functions. </a:t>
            </a:r>
          </a:p>
          <a:p>
            <a:r>
              <a:rPr lang="en-US" sz="2400" dirty="0"/>
              <a:t>Writing documentation and guides that make using R </a:t>
            </a:r>
            <a:r>
              <a:rPr lang="en-US" sz="2400" i="1" dirty="0"/>
              <a:t>easier</a:t>
            </a:r>
            <a:r>
              <a:rPr lang="en-US" sz="2400" dirty="0"/>
              <a:t>. 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At Grattan, we use R for our data analysis and </a:t>
            </a:r>
            <a:r>
              <a:rPr lang="en-AU" sz="2400" dirty="0"/>
              <a:t>visualisations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We use data to answer questions.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FB5BC70-AEA8-3244-9AD8-3B9B106B93E0}"/>
              </a:ext>
            </a:extLst>
          </p:cNvPr>
          <p:cNvGrpSpPr/>
          <p:nvPr/>
        </p:nvGrpSpPr>
        <p:grpSpPr>
          <a:xfrm>
            <a:off x="8568640" y="0"/>
            <a:ext cx="3180908" cy="1110749"/>
            <a:chOff x="8568640" y="0"/>
            <a:chExt cx="3180908" cy="1110749"/>
          </a:xfrm>
        </p:grpSpPr>
        <p:sp>
          <p:nvSpPr>
            <p:cNvPr id="10" name="Title 1">
              <a:extLst>
                <a:ext uri="{FF2B5EF4-FFF2-40B4-BE49-F238E27FC236}">
                  <a16:creationId xmlns:a16="http://schemas.microsoft.com/office/drawing/2014/main" id="{AA551A1F-F5D7-194E-8608-E7F4CEE9E3B2}"/>
                </a:ext>
              </a:extLst>
            </p:cNvPr>
            <p:cNvSpPr txBox="1">
              <a:spLocks/>
            </p:cNvSpPr>
            <p:nvPr/>
          </p:nvSpPr>
          <p:spPr>
            <a:xfrm>
              <a:off x="9719662" y="0"/>
              <a:ext cx="2029886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welcome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73D6997-968A-6B44-87CE-33D1150EA0F7}"/>
                </a:ext>
              </a:extLst>
            </p:cNvPr>
            <p:cNvSpPr/>
            <p:nvPr/>
          </p:nvSpPr>
          <p:spPr>
            <a:xfrm>
              <a:off x="8568640" y="320405"/>
              <a:ext cx="1151021" cy="46994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2B67BC56-15BB-F642-B55C-7F86E49340AA}"/>
              </a:ext>
            </a:extLst>
          </p:cNvPr>
          <p:cNvSpPr/>
          <p:nvPr/>
        </p:nvSpPr>
        <p:spPr>
          <a:xfrm>
            <a:off x="796635" y="650310"/>
            <a:ext cx="324889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/>
              <a:t>Who am I?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502255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0190" y="1254296"/>
            <a:ext cx="7693140" cy="53249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The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tidyverse</a:t>
            </a:r>
            <a:r>
              <a:rPr lang="en-US" b="1" dirty="0"/>
              <a:t> is a package</a:t>
            </a:r>
          </a:p>
          <a:p>
            <a:pPr marL="0" indent="0">
              <a:buNone/>
            </a:pP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/>
              <a:t>You have installed the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tidyverse</a:t>
            </a:r>
            <a:r>
              <a:rPr lang="en-US" dirty="0"/>
              <a:t>. Now you have to load it using </a:t>
            </a:r>
            <a:r>
              <a:rPr lang="en-US" b="1" dirty="0">
                <a:solidFill>
                  <a:schemeClr val="accent4"/>
                </a:solidFill>
              </a:rPr>
              <a:t>library</a:t>
            </a:r>
            <a:r>
              <a:rPr lang="en-US" dirty="0"/>
              <a:t>:</a:t>
            </a:r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ACCEB7B-1572-8F4C-A35B-3FD655A76C77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02E4EB19-79C8-114D-BD5E-C724CB351E88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1"/>
                  </a:solidFill>
                </a:rPr>
                <a:t>basics 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B85B42A-FDC2-D240-A061-337083FFC955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1BF298F0-6DE9-DD43-9887-6868594DA4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2605" y="2015385"/>
            <a:ext cx="2448938" cy="2827229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0F625D6-7945-CE47-9CA5-6A503EA8E284}"/>
              </a:ext>
            </a:extLst>
          </p:cNvPr>
          <p:cNvSpPr txBox="1">
            <a:spLocks/>
          </p:cNvSpPr>
          <p:nvPr/>
        </p:nvSpPr>
        <p:spPr>
          <a:xfrm>
            <a:off x="874713" y="3722815"/>
            <a:ext cx="6866372" cy="4341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library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(tidyverse)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C7FAFEB-5E17-B043-A8A4-F484E4EA15C5}"/>
              </a:ext>
            </a:extLst>
          </p:cNvPr>
          <p:cNvSpPr/>
          <p:nvPr/>
        </p:nvSpPr>
        <p:spPr>
          <a:xfrm>
            <a:off x="805438" y="4800597"/>
            <a:ext cx="767789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You have to load the package </a:t>
            </a:r>
            <a:r>
              <a:rPr lang="en-US" sz="2400" b="1" dirty="0"/>
              <a:t>each time you use R</a:t>
            </a:r>
            <a:r>
              <a:rPr lang="en-US" sz="2400" dirty="0"/>
              <a:t>. </a:t>
            </a:r>
          </a:p>
          <a:p>
            <a:endParaRPr lang="en-US" sz="2400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58EFC13-74CA-2144-8894-2CFEF30C539E}"/>
              </a:ext>
            </a:extLst>
          </p:cNvPr>
          <p:cNvSpPr txBox="1">
            <a:spLocks/>
          </p:cNvSpPr>
          <p:nvPr/>
        </p:nvSpPr>
        <p:spPr>
          <a:xfrm>
            <a:off x="810490" y="675944"/>
            <a:ext cx="10515600" cy="6074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Packages</a:t>
            </a:r>
          </a:p>
        </p:txBody>
      </p:sp>
    </p:spTree>
    <p:extLst>
      <p:ext uri="{BB962C8B-B14F-4D97-AF65-F5344CB8AC3E}">
        <p14:creationId xmlns:p14="http://schemas.microsoft.com/office/powerpoint/2010/main" val="1178775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9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35665"/>
            <a:ext cx="10515600" cy="606516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i="1" dirty="0"/>
          </a:p>
          <a:p>
            <a:pPr marL="0" indent="0">
              <a:buNone/>
            </a:pPr>
            <a:r>
              <a:rPr lang="en-US" dirty="0"/>
              <a:t>We have R and R Studio up-and-running.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We have written a comment, defined an object and run a simple analysis.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Now we just have to learn how to </a:t>
            </a:r>
            <a:r>
              <a:rPr lang="en-US" b="1" i="1" dirty="0"/>
              <a:t>do more</a:t>
            </a:r>
            <a:r>
              <a:rPr lang="en-US" dirty="0"/>
              <a:t>: </a:t>
            </a:r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3200" b="1" dirty="0">
                <a:solidFill>
                  <a:schemeClr val="accent1"/>
                </a:solidFill>
              </a:rPr>
              <a:t>a process you will continue </a:t>
            </a:r>
            <a:br>
              <a:rPr lang="en-US" sz="3200" b="1" dirty="0">
                <a:solidFill>
                  <a:schemeClr val="accent1"/>
                </a:solidFill>
              </a:rPr>
            </a:br>
            <a:r>
              <a:rPr lang="en-US" sz="3200" b="1" dirty="0">
                <a:solidFill>
                  <a:schemeClr val="accent1"/>
                </a:solidFill>
              </a:rPr>
              <a:t>as long as you’re using R.</a:t>
            </a:r>
            <a:r>
              <a:rPr lang="en-US" sz="3600" b="1" dirty="0">
                <a:solidFill>
                  <a:schemeClr val="accent1"/>
                </a:solidFill>
              </a:rPr>
              <a:t>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D77536F-579C-8B4C-A395-0370408221FD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10" name="Title 1">
              <a:extLst>
                <a:ext uri="{FF2B5EF4-FFF2-40B4-BE49-F238E27FC236}">
                  <a16:creationId xmlns:a16="http://schemas.microsoft.com/office/drawing/2014/main" id="{1E508150-BFE2-C54D-8158-FDB8392C110E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1"/>
                  </a:solidFill>
                </a:rPr>
                <a:t>basics 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0CAA8F5-7A02-9448-AC6E-6D2A30E239F2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4F06D8E-9AD9-D24F-9A1E-14A5DF278C16}"/>
              </a:ext>
            </a:extLst>
          </p:cNvPr>
          <p:cNvSpPr txBox="1">
            <a:spLocks/>
          </p:cNvSpPr>
          <p:nvPr/>
        </p:nvSpPr>
        <p:spPr>
          <a:xfrm>
            <a:off x="810490" y="675944"/>
            <a:ext cx="10515600" cy="6074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And now we’re coders</a:t>
            </a:r>
          </a:p>
        </p:txBody>
      </p:sp>
    </p:spTree>
    <p:extLst>
      <p:ext uri="{BB962C8B-B14F-4D97-AF65-F5344CB8AC3E}">
        <p14:creationId xmlns:p14="http://schemas.microsoft.com/office/powerpoint/2010/main" val="807055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BE156E88-7324-0144-B7AA-B65BC976D3B2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7" name="Title 1">
              <a:extLst>
                <a:ext uri="{FF2B5EF4-FFF2-40B4-BE49-F238E27FC236}">
                  <a16:creationId xmlns:a16="http://schemas.microsoft.com/office/drawing/2014/main" id="{EFCEFB7E-B625-0A4D-A8D2-1AA98BDF1E96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1"/>
                  </a:solidFill>
                </a:rPr>
                <a:t>basics 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8D82F20-1DC9-3447-944E-EC501634250A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930592B9-EB89-4345-A863-7C255DEE8AE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3607"/>
          <a:stretch/>
        </p:blipFill>
        <p:spPr>
          <a:xfrm>
            <a:off x="4037793" y="0"/>
            <a:ext cx="8145971" cy="6858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35665"/>
            <a:ext cx="10515600" cy="606516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i="1" dirty="0"/>
          </a:p>
          <a:p>
            <a:pPr marL="0" indent="0">
              <a:buNone/>
            </a:pPr>
            <a:endParaRPr lang="en-US" b="1" i="1" dirty="0"/>
          </a:p>
          <a:p>
            <a:pPr marL="0" indent="0">
              <a:buNone/>
            </a:pPr>
            <a:endParaRPr lang="en-US" b="1" i="1" dirty="0"/>
          </a:p>
          <a:p>
            <a:pPr marL="0" indent="0">
              <a:buNone/>
            </a:pPr>
            <a:r>
              <a:rPr lang="en-US" i="1" dirty="0"/>
              <a:t>(and we have lots of help)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82BC9D9-13FC-6F41-AC92-20E3BC6887A0}"/>
              </a:ext>
            </a:extLst>
          </p:cNvPr>
          <p:cNvSpPr/>
          <p:nvPr/>
        </p:nvSpPr>
        <p:spPr>
          <a:xfrm>
            <a:off x="6440104" y="6587881"/>
            <a:ext cx="575189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1400" dirty="0"/>
              <a:t>‘Me “working independently”’ by Allison Horst, @</a:t>
            </a:r>
            <a:r>
              <a:rPr lang="en-AU" sz="1400" dirty="0" err="1"/>
              <a:t>allison_horst</a:t>
            </a:r>
            <a:endParaRPr lang="en-US" sz="1100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355B83B-A222-3741-8BB4-5547A371C509}"/>
              </a:ext>
            </a:extLst>
          </p:cNvPr>
          <p:cNvSpPr txBox="1">
            <a:spLocks/>
          </p:cNvSpPr>
          <p:nvPr/>
        </p:nvSpPr>
        <p:spPr>
          <a:xfrm>
            <a:off x="810490" y="675944"/>
            <a:ext cx="10515600" cy="6074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And now we’re coders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22EC166-8220-FE49-8ADE-A723CDC81E78}"/>
              </a:ext>
            </a:extLst>
          </p:cNvPr>
          <p:cNvSpPr txBox="1"/>
          <p:nvPr/>
        </p:nvSpPr>
        <p:spPr>
          <a:xfrm>
            <a:off x="9798989" y="3649705"/>
            <a:ext cx="23323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600" b="1" dirty="0"/>
              <a:t>Literally me</a:t>
            </a:r>
          </a:p>
          <a:p>
            <a:r>
              <a:rPr lang="en-AU" sz="1600" dirty="0"/>
              <a:t>(and hopefully you)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6C11EE3-D238-3F4C-A321-9E2968F116A6}"/>
              </a:ext>
            </a:extLst>
          </p:cNvPr>
          <p:cNvCxnSpPr>
            <a:cxnSpLocks/>
            <a:stCxn id="2" idx="1"/>
          </p:cNvCxnSpPr>
          <p:nvPr/>
        </p:nvCxnSpPr>
        <p:spPr>
          <a:xfrm flipH="1" flipV="1">
            <a:off x="9128761" y="3838979"/>
            <a:ext cx="670228" cy="103114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5041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  <p:bldP spid="2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CC366DB6-8792-744A-90C9-1A59FB97A74F}"/>
              </a:ext>
            </a:extLst>
          </p:cNvPr>
          <p:cNvGrpSpPr/>
          <p:nvPr/>
        </p:nvGrpSpPr>
        <p:grpSpPr>
          <a:xfrm>
            <a:off x="0" y="762000"/>
            <a:ext cx="12192000" cy="3031522"/>
            <a:chOff x="4638605" y="-234969"/>
            <a:chExt cx="12192000" cy="3031522"/>
          </a:xfrm>
        </p:grpSpPr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E388C15A-F690-3A45-9FA3-F3D382A8222E}"/>
                </a:ext>
              </a:extLst>
            </p:cNvPr>
            <p:cNvSpPr txBox="1">
              <a:spLocks/>
            </p:cNvSpPr>
            <p:nvPr/>
          </p:nvSpPr>
          <p:spPr>
            <a:xfrm>
              <a:off x="4638605" y="-233603"/>
              <a:ext cx="12192000" cy="303015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3600" dirty="0">
                  <a:solidFill>
                    <a:schemeClr val="accent2"/>
                  </a:solidFill>
                </a:rPr>
                <a:t>read</a:t>
              </a:r>
            </a:p>
            <a:p>
              <a:pPr algn="ctr"/>
              <a:r>
                <a:rPr lang="en-US" sz="3600" dirty="0">
                  <a:solidFill>
                    <a:schemeClr val="accent2"/>
                  </a:solidFill>
                </a:rPr>
                <a:t>data</a:t>
              </a:r>
            </a:p>
            <a:p>
              <a:pPr algn="ctr"/>
              <a:endParaRPr lang="en-US" sz="3600" dirty="0">
                <a:solidFill>
                  <a:schemeClr val="accent2"/>
                </a:solidFill>
              </a:endParaRPr>
            </a:p>
            <a:p>
              <a:pPr algn="ctr"/>
              <a:r>
                <a:rPr lang="en-US" sz="2400" dirty="0">
                  <a:latin typeface="+mn-lt"/>
                </a:rPr>
                <a:t>(and set up good workflow</a:t>
              </a:r>
            </a:p>
            <a:p>
              <a:pPr algn="ctr"/>
              <a:r>
                <a:rPr lang="en-US" sz="2400" dirty="0">
                  <a:latin typeface="+mn-lt"/>
                </a:rPr>
                <a:t>and folder structure)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8CA73AD-2154-4541-97CD-8297A9EC4B52}"/>
                </a:ext>
              </a:extLst>
            </p:cNvPr>
            <p:cNvSpPr/>
            <p:nvPr/>
          </p:nvSpPr>
          <p:spPr>
            <a:xfrm>
              <a:off x="10124301" y="-234969"/>
              <a:ext cx="1151021" cy="4699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44511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2263"/>
            <a:ext cx="10515600" cy="488921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This means:</a:t>
            </a:r>
          </a:p>
          <a:p>
            <a:pPr marL="0" indent="0">
              <a:buNone/>
            </a:pPr>
            <a:endParaRPr lang="en-US" dirty="0"/>
          </a:p>
          <a:p>
            <a:pPr marL="514350" indent="-514350">
              <a:buAutoNum type="arabicPeriod"/>
            </a:pPr>
            <a:r>
              <a:rPr lang="en-US" dirty="0"/>
              <a:t>Starting an </a:t>
            </a:r>
            <a:r>
              <a:rPr lang="en-US" b="1" dirty="0"/>
              <a:t>R Project</a:t>
            </a:r>
            <a:r>
              <a:rPr lang="en-US" dirty="0"/>
              <a:t>.</a:t>
            </a:r>
          </a:p>
          <a:p>
            <a:pPr marL="514350" indent="-514350">
              <a:buAutoNum type="arabicPeriod"/>
            </a:pPr>
            <a:r>
              <a:rPr lang="en-US" dirty="0"/>
              <a:t>Finding data.</a:t>
            </a:r>
          </a:p>
          <a:p>
            <a:pPr marL="514350" indent="-514350">
              <a:buAutoNum type="arabicPeriod"/>
            </a:pPr>
            <a:r>
              <a:rPr lang="en-US" dirty="0"/>
              <a:t>Saving data onto your computer.</a:t>
            </a:r>
          </a:p>
          <a:p>
            <a:pPr marL="514350" indent="-514350">
              <a:buAutoNum type="arabicPeriod"/>
            </a:pPr>
            <a:r>
              <a:rPr lang="en-US" dirty="0"/>
              <a:t>Reading the data into R.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BA93F782-7F3A-5B4C-9B89-2BFE9CDDFF42}"/>
              </a:ext>
            </a:extLst>
          </p:cNvPr>
          <p:cNvSpPr txBox="1">
            <a:spLocks/>
          </p:cNvSpPr>
          <p:nvPr/>
        </p:nvSpPr>
        <p:spPr>
          <a:xfrm>
            <a:off x="9738360" y="0"/>
            <a:ext cx="2453640" cy="11107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2"/>
                </a:solidFill>
              </a:rPr>
              <a:t>read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EFB4378-0E7C-9041-A936-EBBC8E8BAC97}"/>
              </a:ext>
            </a:extLst>
          </p:cNvPr>
          <p:cNvSpPr/>
          <p:nvPr/>
        </p:nvSpPr>
        <p:spPr>
          <a:xfrm>
            <a:off x="8552605" y="320405"/>
            <a:ext cx="1151021" cy="4699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854B5B1-7A99-1D4D-98A4-CCBB9F1D27CA}"/>
              </a:ext>
            </a:extLst>
          </p:cNvPr>
          <p:cNvSpPr txBox="1">
            <a:spLocks/>
          </p:cNvSpPr>
          <p:nvPr/>
        </p:nvSpPr>
        <p:spPr>
          <a:xfrm>
            <a:off x="810490" y="675944"/>
            <a:ext cx="10515600" cy="6074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We need to get data into R</a:t>
            </a:r>
          </a:p>
        </p:txBody>
      </p:sp>
    </p:spTree>
    <p:extLst>
      <p:ext uri="{BB962C8B-B14F-4D97-AF65-F5344CB8AC3E}">
        <p14:creationId xmlns:p14="http://schemas.microsoft.com/office/powerpoint/2010/main" val="3165322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2263"/>
            <a:ext cx="10515600" cy="4889214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But, we’re going to cheat a bit here.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BA93F782-7F3A-5B4C-9B89-2BFE9CDDFF42}"/>
              </a:ext>
            </a:extLst>
          </p:cNvPr>
          <p:cNvSpPr txBox="1">
            <a:spLocks/>
          </p:cNvSpPr>
          <p:nvPr/>
        </p:nvSpPr>
        <p:spPr>
          <a:xfrm>
            <a:off x="9738360" y="0"/>
            <a:ext cx="2453640" cy="11107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2"/>
                </a:solidFill>
              </a:rPr>
              <a:t>read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EFB4378-0E7C-9041-A936-EBBC8E8BAC97}"/>
              </a:ext>
            </a:extLst>
          </p:cNvPr>
          <p:cNvSpPr/>
          <p:nvPr/>
        </p:nvSpPr>
        <p:spPr>
          <a:xfrm>
            <a:off x="8552605" y="320405"/>
            <a:ext cx="1151021" cy="4699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854B5B1-7A99-1D4D-98A4-CCBB9F1D27CA}"/>
              </a:ext>
            </a:extLst>
          </p:cNvPr>
          <p:cNvSpPr txBox="1">
            <a:spLocks/>
          </p:cNvSpPr>
          <p:nvPr/>
        </p:nvSpPr>
        <p:spPr>
          <a:xfrm>
            <a:off x="810490" y="675944"/>
            <a:ext cx="10515600" cy="6074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We need to get data into 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B669457-5B18-324C-9B73-10DEDBEFC49F}"/>
              </a:ext>
            </a:extLst>
          </p:cNvPr>
          <p:cNvSpPr/>
          <p:nvPr/>
        </p:nvSpPr>
        <p:spPr>
          <a:xfrm>
            <a:off x="810490" y="1120325"/>
            <a:ext cx="1029405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important that you do this bit!</a:t>
            </a:r>
          </a:p>
        </p:txBody>
      </p:sp>
    </p:spTree>
    <p:extLst>
      <p:ext uri="{BB962C8B-B14F-4D97-AF65-F5344CB8AC3E}">
        <p14:creationId xmlns:p14="http://schemas.microsoft.com/office/powerpoint/2010/main" val="159539854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49499"/>
            <a:ext cx="11353800" cy="4298436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2400" dirty="0"/>
              <a:t>We have an </a:t>
            </a:r>
            <a:r>
              <a:rPr lang="en-US" sz="2400" b="1" dirty="0"/>
              <a:t>R Project</a:t>
            </a:r>
            <a:r>
              <a:rPr lang="en-US" sz="2400" dirty="0"/>
              <a:t> with data</a:t>
            </a:r>
            <a:r>
              <a:rPr lang="en-US" sz="2400" b="1" dirty="0"/>
              <a:t> </a:t>
            </a:r>
            <a:r>
              <a:rPr lang="en-US" sz="2400" dirty="0"/>
              <a:t>and a nice folder structure set up for us. 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To download it, go to this address in your web browser:</a:t>
            </a:r>
            <a:br>
              <a:rPr lang="en-US" sz="2400" i="1" dirty="0"/>
            </a:br>
            <a:endParaRPr lang="en-US" sz="2400" i="1" dirty="0"/>
          </a:p>
          <a:p>
            <a:pPr marL="0" indent="0" algn="ctr">
              <a:buNone/>
            </a:pPr>
            <a:r>
              <a:rPr lang="en-US" sz="36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tinyurl.com</a:t>
            </a:r>
            <a:r>
              <a:rPr lang="en-US" sz="36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sz="36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essamonash</a:t>
            </a:r>
            <a:endParaRPr lang="en-US" sz="3600" dirty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2400" dirty="0"/>
              <a:t>That link will download the folder we need. Then:</a:t>
            </a:r>
            <a:br>
              <a:rPr lang="en-US" sz="2400" dirty="0"/>
            </a:br>
            <a:endParaRPr lang="en-US" sz="2400" dirty="0"/>
          </a:p>
          <a:p>
            <a:pPr lvl="2"/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Unzip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2400" dirty="0"/>
              <a:t>this zipped folder</a:t>
            </a:r>
          </a:p>
          <a:p>
            <a:pPr lvl="3"/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double click</a:t>
            </a:r>
            <a:r>
              <a:rPr lang="en-US" sz="2200" dirty="0"/>
              <a:t> on Mac</a:t>
            </a:r>
          </a:p>
          <a:p>
            <a:pPr lvl="3"/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right-click -&gt; Unzip </a:t>
            </a:r>
            <a:r>
              <a:rPr lang="en-US" sz="2200" dirty="0"/>
              <a:t>on Windows</a:t>
            </a:r>
          </a:p>
          <a:p>
            <a:pPr lvl="3"/>
            <a:endParaRPr lang="en-US" sz="2200" dirty="0"/>
          </a:p>
          <a:p>
            <a:pPr lvl="2"/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Move the unzipped folder </a:t>
            </a:r>
            <a:r>
              <a:rPr lang="en-US" sz="2400" dirty="0"/>
              <a:t>somewhere nice, </a:t>
            </a:r>
          </a:p>
          <a:p>
            <a:pPr lvl="3"/>
            <a:r>
              <a:rPr lang="en-US" sz="2200" dirty="0"/>
              <a:t>like your Documents folder or your Desktop.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BA93F782-7F3A-5B4C-9B89-2BFE9CDDFF42}"/>
              </a:ext>
            </a:extLst>
          </p:cNvPr>
          <p:cNvSpPr txBox="1">
            <a:spLocks/>
          </p:cNvSpPr>
          <p:nvPr/>
        </p:nvSpPr>
        <p:spPr>
          <a:xfrm>
            <a:off x="9738360" y="0"/>
            <a:ext cx="2453640" cy="11107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2"/>
                </a:solidFill>
              </a:rPr>
              <a:t>read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EFB4378-0E7C-9041-A936-EBBC8E8BAC97}"/>
              </a:ext>
            </a:extLst>
          </p:cNvPr>
          <p:cNvSpPr/>
          <p:nvPr/>
        </p:nvSpPr>
        <p:spPr>
          <a:xfrm>
            <a:off x="8552605" y="320405"/>
            <a:ext cx="1151021" cy="4699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128815F-FD77-F240-9582-A772FA96C5CA}"/>
              </a:ext>
            </a:extLst>
          </p:cNvPr>
          <p:cNvSpPr txBox="1">
            <a:spLocks/>
          </p:cNvSpPr>
          <p:nvPr/>
        </p:nvSpPr>
        <p:spPr>
          <a:xfrm>
            <a:off x="810490" y="675944"/>
            <a:ext cx="10515600" cy="6074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We need to get data into 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CC88A3-4479-224F-80CD-9B448CAC0179}"/>
              </a:ext>
            </a:extLst>
          </p:cNvPr>
          <p:cNvSpPr/>
          <p:nvPr/>
        </p:nvSpPr>
        <p:spPr>
          <a:xfrm>
            <a:off x="793044" y="1489013"/>
            <a:ext cx="1029405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/>
              <a:t>We’re going to cheat a bit here</a:t>
            </a:r>
            <a:endParaRPr lang="en-US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ADF89B-98D6-F74F-AC3A-C1A7BA7256A8}"/>
              </a:ext>
            </a:extLst>
          </p:cNvPr>
          <p:cNvSpPr/>
          <p:nvPr/>
        </p:nvSpPr>
        <p:spPr>
          <a:xfrm>
            <a:off x="810490" y="1120325"/>
            <a:ext cx="1029405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important that you do this bit!</a:t>
            </a:r>
          </a:p>
        </p:txBody>
      </p:sp>
    </p:spTree>
    <p:extLst>
      <p:ext uri="{BB962C8B-B14F-4D97-AF65-F5344CB8AC3E}">
        <p14:creationId xmlns:p14="http://schemas.microsoft.com/office/powerpoint/2010/main" val="4235389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49499"/>
            <a:ext cx="11090564" cy="4377871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The folder contains all the things we need: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Data in the 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dirty="0"/>
              <a:t> folder.</a:t>
            </a:r>
          </a:p>
          <a:p>
            <a:endParaRPr lang="en-US" dirty="0"/>
          </a:p>
          <a:p>
            <a:r>
              <a:rPr lang="en-US" dirty="0"/>
              <a:t>Images in the 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atlas</a:t>
            </a:r>
            <a:r>
              <a:rPr lang="en-US" dirty="0"/>
              <a:t> folder.</a:t>
            </a:r>
          </a:p>
          <a:p>
            <a:endParaRPr lang="en-US" dirty="0"/>
          </a:p>
          <a:p>
            <a:r>
              <a:rPr lang="en-US" dirty="0"/>
              <a:t>R scripts, including a </a:t>
            </a:r>
            <a:r>
              <a:rPr lang="en-US" b="1" dirty="0" err="1">
                <a:latin typeface="Consolas" panose="020B0609020204030204" pitchFamily="49" charset="0"/>
                <a:cs typeface="Consolas" panose="020B0609020204030204" pitchFamily="49" charset="0"/>
              </a:rPr>
              <a:t>r_script.R</a:t>
            </a:r>
            <a:r>
              <a:rPr lang="en-US" dirty="0"/>
              <a:t> for this workshop.</a:t>
            </a:r>
          </a:p>
          <a:p>
            <a:endParaRPr lang="en-US" dirty="0"/>
          </a:p>
          <a:p>
            <a:r>
              <a:rPr lang="en-US" dirty="0"/>
              <a:t>The 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r-course_essa-</a:t>
            </a:r>
            <a:r>
              <a:rPr lang="en-US" b="1" dirty="0" err="1">
                <a:latin typeface="Consolas" panose="020B0609020204030204" pitchFamily="49" charset="0"/>
                <a:cs typeface="Consolas" panose="020B0609020204030204" pitchFamily="49" charset="0"/>
              </a:rPr>
              <a:t>monash.html</a:t>
            </a:r>
            <a:r>
              <a:rPr lang="en-US" dirty="0"/>
              <a:t> file also contains all the things for you to follow along.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BA93F782-7F3A-5B4C-9B89-2BFE9CDDFF42}"/>
              </a:ext>
            </a:extLst>
          </p:cNvPr>
          <p:cNvSpPr txBox="1">
            <a:spLocks/>
          </p:cNvSpPr>
          <p:nvPr/>
        </p:nvSpPr>
        <p:spPr>
          <a:xfrm>
            <a:off x="9738360" y="0"/>
            <a:ext cx="2453640" cy="11107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2"/>
                </a:solidFill>
              </a:rPr>
              <a:t>read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EFB4378-0E7C-9041-A936-EBBC8E8BAC97}"/>
              </a:ext>
            </a:extLst>
          </p:cNvPr>
          <p:cNvSpPr/>
          <p:nvPr/>
        </p:nvSpPr>
        <p:spPr>
          <a:xfrm>
            <a:off x="8552605" y="320405"/>
            <a:ext cx="1151021" cy="4699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36356E7-7467-F04C-8CAC-6D8ABDB29473}"/>
              </a:ext>
            </a:extLst>
          </p:cNvPr>
          <p:cNvSpPr/>
          <p:nvPr/>
        </p:nvSpPr>
        <p:spPr>
          <a:xfrm>
            <a:off x="793044" y="1489013"/>
            <a:ext cx="644759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/>
              <a:t>We’re going to cheat a bit here</a:t>
            </a:r>
            <a:endParaRPr lang="en-US" sz="2800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3290E34-85D1-1C44-85CE-4BD0EB39E410}"/>
              </a:ext>
            </a:extLst>
          </p:cNvPr>
          <p:cNvSpPr txBox="1">
            <a:spLocks/>
          </p:cNvSpPr>
          <p:nvPr/>
        </p:nvSpPr>
        <p:spPr>
          <a:xfrm>
            <a:off x="810490" y="675944"/>
            <a:ext cx="10515600" cy="6074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We need to get data into 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F37BA8B-57BF-DC44-87A9-4D86D2434B39}"/>
              </a:ext>
            </a:extLst>
          </p:cNvPr>
          <p:cNvSpPr/>
          <p:nvPr/>
        </p:nvSpPr>
        <p:spPr>
          <a:xfrm>
            <a:off x="810490" y="1120325"/>
            <a:ext cx="1029405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important that you do this bit!</a:t>
            </a:r>
          </a:p>
        </p:txBody>
      </p:sp>
    </p:spTree>
    <p:extLst>
      <p:ext uri="{BB962C8B-B14F-4D97-AF65-F5344CB8AC3E}">
        <p14:creationId xmlns:p14="http://schemas.microsoft.com/office/powerpoint/2010/main" val="19431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49499"/>
            <a:ext cx="11090564" cy="437787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600" dirty="0"/>
              <a:t>With the </a:t>
            </a:r>
            <a:r>
              <a:rPr lang="en-US" sz="2600" b="1" dirty="0">
                <a:latin typeface="Consolas" panose="020B0609020204030204" pitchFamily="49" charset="0"/>
                <a:cs typeface="Consolas" panose="020B0609020204030204" pitchFamily="49" charset="0"/>
              </a:rPr>
              <a:t>r-course_essa-</a:t>
            </a:r>
            <a:r>
              <a:rPr lang="en-US" sz="26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monash</a:t>
            </a:r>
            <a:r>
              <a:rPr lang="en-US" sz="2600" dirty="0"/>
              <a:t> folder unzipped and saved somewhere:</a:t>
            </a:r>
          </a:p>
          <a:p>
            <a:pPr marL="0" indent="0">
              <a:buNone/>
            </a:pPr>
            <a:endParaRPr lang="en-US" sz="1000" b="1" dirty="0"/>
          </a:p>
          <a:p>
            <a:pPr lvl="1"/>
            <a:r>
              <a:rPr lang="en-US" dirty="0"/>
              <a:t>Go to R Studio</a:t>
            </a:r>
          </a:p>
          <a:p>
            <a:endParaRPr lang="en-US" sz="2400" dirty="0"/>
          </a:p>
          <a:p>
            <a:pPr lvl="1"/>
            <a:r>
              <a:rPr lang="en-US" dirty="0"/>
              <a:t>Click  </a:t>
            </a:r>
            <a:r>
              <a:rPr lang="en-US" sz="2800" b="1" dirty="0">
                <a:latin typeface="Consolas" panose="020B0609020204030204" pitchFamily="49" charset="0"/>
                <a:cs typeface="Consolas" panose="020B0609020204030204" pitchFamily="49" charset="0"/>
              </a:rPr>
              <a:t>File -&gt; Open Project</a:t>
            </a:r>
            <a:endParaRPr lang="en-US" dirty="0"/>
          </a:p>
          <a:p>
            <a:pPr lvl="2"/>
            <a:r>
              <a:rPr lang="en-US" dirty="0"/>
              <a:t>Ignore or save your current scripts somewhere</a:t>
            </a:r>
            <a:r>
              <a:rPr lang="en-US" sz="2400" dirty="0"/>
              <a:t> </a:t>
            </a:r>
            <a:r>
              <a:rPr lang="en-US" sz="1400" dirty="0"/>
              <a:t>(we don’t need them).</a:t>
            </a:r>
          </a:p>
          <a:p>
            <a:pPr lvl="2"/>
            <a:endParaRPr lang="en-US" sz="2400" dirty="0"/>
          </a:p>
          <a:p>
            <a:pPr lvl="1"/>
            <a:r>
              <a:rPr lang="en-US" dirty="0"/>
              <a:t>Then navigate to your  </a:t>
            </a:r>
            <a:r>
              <a:rPr lang="en-US" sz="3200" b="1" dirty="0">
                <a:latin typeface="Consolas" panose="020B0609020204030204" pitchFamily="49" charset="0"/>
                <a:cs typeface="Consolas" panose="020B0609020204030204" pitchFamily="49" charset="0"/>
              </a:rPr>
              <a:t>r-course_essa-</a:t>
            </a:r>
            <a:r>
              <a:rPr lang="en-US" sz="32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monash</a:t>
            </a:r>
            <a:r>
              <a:rPr lang="en-US" dirty="0"/>
              <a:t> folder, and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Open the  </a:t>
            </a:r>
            <a:r>
              <a:rPr lang="en-US" sz="3200" b="1" dirty="0">
                <a:latin typeface="Consolas" panose="020B0609020204030204" pitchFamily="49" charset="0"/>
                <a:cs typeface="Consolas" panose="020B0609020204030204" pitchFamily="49" charset="0"/>
              </a:rPr>
              <a:t>r-course_essa-</a:t>
            </a:r>
            <a:r>
              <a:rPr lang="en-US" sz="32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monash.Rproj</a:t>
            </a:r>
            <a:r>
              <a:rPr lang="en-US" dirty="0"/>
              <a:t> file.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BA93F782-7F3A-5B4C-9B89-2BFE9CDDFF42}"/>
              </a:ext>
            </a:extLst>
          </p:cNvPr>
          <p:cNvSpPr txBox="1">
            <a:spLocks/>
          </p:cNvSpPr>
          <p:nvPr/>
        </p:nvSpPr>
        <p:spPr>
          <a:xfrm>
            <a:off x="9738360" y="0"/>
            <a:ext cx="2453640" cy="11107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2"/>
                </a:solidFill>
              </a:rPr>
              <a:t>read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EFB4378-0E7C-9041-A936-EBBC8E8BAC97}"/>
              </a:ext>
            </a:extLst>
          </p:cNvPr>
          <p:cNvSpPr/>
          <p:nvPr/>
        </p:nvSpPr>
        <p:spPr>
          <a:xfrm>
            <a:off x="8552605" y="320405"/>
            <a:ext cx="1151021" cy="4699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36356E7-7467-F04C-8CAC-6D8ABDB29473}"/>
              </a:ext>
            </a:extLst>
          </p:cNvPr>
          <p:cNvSpPr/>
          <p:nvPr/>
        </p:nvSpPr>
        <p:spPr>
          <a:xfrm>
            <a:off x="793044" y="1489013"/>
            <a:ext cx="644759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/>
              <a:t>We’re going to cheat a bit here</a:t>
            </a:r>
            <a:endParaRPr lang="en-US" sz="2800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3290E34-85D1-1C44-85CE-4BD0EB39E410}"/>
              </a:ext>
            </a:extLst>
          </p:cNvPr>
          <p:cNvSpPr txBox="1">
            <a:spLocks/>
          </p:cNvSpPr>
          <p:nvPr/>
        </p:nvSpPr>
        <p:spPr>
          <a:xfrm>
            <a:off x="810490" y="675944"/>
            <a:ext cx="10515600" cy="6074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We need to get data into 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F37BA8B-57BF-DC44-87A9-4D86D2434B39}"/>
              </a:ext>
            </a:extLst>
          </p:cNvPr>
          <p:cNvSpPr/>
          <p:nvPr/>
        </p:nvSpPr>
        <p:spPr>
          <a:xfrm>
            <a:off x="810490" y="1120325"/>
            <a:ext cx="1029405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important that you do this bit!</a:t>
            </a:r>
          </a:p>
        </p:txBody>
      </p:sp>
    </p:spTree>
    <p:extLst>
      <p:ext uri="{BB962C8B-B14F-4D97-AF65-F5344CB8AC3E}">
        <p14:creationId xmlns:p14="http://schemas.microsoft.com/office/powerpoint/2010/main" val="4177121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49499"/>
            <a:ext cx="11090564" cy="437787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From there, open a new script: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File -&gt; New File -&gt; R Script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BA93F782-7F3A-5B4C-9B89-2BFE9CDDFF42}"/>
              </a:ext>
            </a:extLst>
          </p:cNvPr>
          <p:cNvSpPr txBox="1">
            <a:spLocks/>
          </p:cNvSpPr>
          <p:nvPr/>
        </p:nvSpPr>
        <p:spPr>
          <a:xfrm>
            <a:off x="9738360" y="0"/>
            <a:ext cx="2453640" cy="11107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2"/>
                </a:solidFill>
              </a:rPr>
              <a:t>read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EFB4378-0E7C-9041-A936-EBBC8E8BAC97}"/>
              </a:ext>
            </a:extLst>
          </p:cNvPr>
          <p:cNvSpPr/>
          <p:nvPr/>
        </p:nvSpPr>
        <p:spPr>
          <a:xfrm>
            <a:off x="8552605" y="320405"/>
            <a:ext cx="1151021" cy="4699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36356E7-7467-F04C-8CAC-6D8ABDB29473}"/>
              </a:ext>
            </a:extLst>
          </p:cNvPr>
          <p:cNvSpPr/>
          <p:nvPr/>
        </p:nvSpPr>
        <p:spPr>
          <a:xfrm>
            <a:off x="793044" y="1489013"/>
            <a:ext cx="644759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/>
              <a:t>We’re going to cheat a bit here</a:t>
            </a:r>
            <a:endParaRPr lang="en-US" sz="2800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3290E34-85D1-1C44-85CE-4BD0EB39E410}"/>
              </a:ext>
            </a:extLst>
          </p:cNvPr>
          <p:cNvSpPr txBox="1">
            <a:spLocks/>
          </p:cNvSpPr>
          <p:nvPr/>
        </p:nvSpPr>
        <p:spPr>
          <a:xfrm>
            <a:off x="810490" y="675944"/>
            <a:ext cx="10515600" cy="6074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We need to get data into 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F37BA8B-57BF-DC44-87A9-4D86D2434B39}"/>
              </a:ext>
            </a:extLst>
          </p:cNvPr>
          <p:cNvSpPr/>
          <p:nvPr/>
        </p:nvSpPr>
        <p:spPr>
          <a:xfrm>
            <a:off x="810490" y="1120325"/>
            <a:ext cx="1029405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important that you do this bit!</a:t>
            </a:r>
          </a:p>
        </p:txBody>
      </p:sp>
    </p:spTree>
    <p:extLst>
      <p:ext uri="{BB962C8B-B14F-4D97-AF65-F5344CB8AC3E}">
        <p14:creationId xmlns:p14="http://schemas.microsoft.com/office/powerpoint/2010/main" val="3041347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4345" y="1550698"/>
            <a:ext cx="5370972" cy="508562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1800" dirty="0"/>
              <a:t>Q: </a:t>
            </a:r>
            <a:r>
              <a:rPr lang="en-US" sz="1800" b="1" dirty="0"/>
              <a:t>Does living far away from your university increase your chance of dropping out?</a:t>
            </a:r>
          </a:p>
          <a:p>
            <a:pPr marL="0" indent="0">
              <a:buNone/>
            </a:pPr>
            <a:r>
              <a:rPr lang="en-US" sz="1800" dirty="0"/>
              <a:t>Wrangle a large dataset</a:t>
            </a:r>
          </a:p>
          <a:p>
            <a:pPr lvl="1"/>
            <a:r>
              <a:rPr lang="en-US" sz="1400" dirty="0"/>
              <a:t>16m </a:t>
            </a:r>
            <a:r>
              <a:rPr lang="en-AU" sz="1400" dirty="0"/>
              <a:t>anonymised</a:t>
            </a:r>
            <a:r>
              <a:rPr lang="en-US" sz="1400" dirty="0"/>
              <a:t> observations with 120 variables</a:t>
            </a:r>
          </a:p>
          <a:p>
            <a:pPr lvl="1"/>
            <a:endParaRPr lang="en-US" sz="1400" dirty="0"/>
          </a:p>
          <a:p>
            <a:pPr marL="0" indent="0">
              <a:buNone/>
            </a:pPr>
            <a:r>
              <a:rPr lang="en-US" sz="1800" dirty="0"/>
              <a:t>Join with other datasets</a:t>
            </a:r>
          </a:p>
          <a:p>
            <a:pPr lvl="1"/>
            <a:r>
              <a:rPr lang="en-US" sz="1400" dirty="0"/>
              <a:t>join with 171m and 3.5m observation datasets</a:t>
            </a:r>
          </a:p>
          <a:p>
            <a:pPr lvl="1"/>
            <a:endParaRPr lang="en-US" sz="1400" dirty="0"/>
          </a:p>
          <a:p>
            <a:pPr marL="0" indent="0">
              <a:buNone/>
            </a:pPr>
            <a:r>
              <a:rPr lang="en-US" sz="1800" dirty="0"/>
              <a:t>Generate new data</a:t>
            </a:r>
          </a:p>
          <a:p>
            <a:pPr lvl="1"/>
            <a:r>
              <a:rPr lang="en-US" sz="1400" dirty="0"/>
              <a:t>driving time from each observed home postcode to campus, using a Google Maps API</a:t>
            </a:r>
          </a:p>
          <a:p>
            <a:pPr lvl="1"/>
            <a:endParaRPr lang="en-US" sz="1800" dirty="0"/>
          </a:p>
          <a:p>
            <a:pPr marL="0" indent="0">
              <a:buNone/>
            </a:pPr>
            <a:r>
              <a:rPr lang="en-US" sz="1800" dirty="0"/>
              <a:t>Chart</a:t>
            </a:r>
          </a:p>
          <a:p>
            <a:pPr lvl="1"/>
            <a:r>
              <a:rPr lang="en-US" sz="1400" dirty="0"/>
              <a:t>plot a distribution of travel distance</a:t>
            </a:r>
          </a:p>
          <a:p>
            <a:pPr lvl="1"/>
            <a:endParaRPr lang="en-US" sz="2000" dirty="0"/>
          </a:p>
          <a:p>
            <a:pPr marL="0" indent="0">
              <a:buNone/>
            </a:pPr>
            <a:r>
              <a:rPr lang="en-US" sz="1800" dirty="0"/>
              <a:t>Analyse</a:t>
            </a:r>
          </a:p>
          <a:p>
            <a:pPr lvl="1"/>
            <a:r>
              <a:rPr lang="en-US" sz="1400" dirty="0"/>
              <a:t>logistic regression to understand the relationship between long travel times to university and degree completion.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FB5BC70-AEA8-3244-9AD8-3B9B106B93E0}"/>
              </a:ext>
            </a:extLst>
          </p:cNvPr>
          <p:cNvGrpSpPr/>
          <p:nvPr/>
        </p:nvGrpSpPr>
        <p:grpSpPr>
          <a:xfrm>
            <a:off x="8568640" y="0"/>
            <a:ext cx="3180908" cy="1110749"/>
            <a:chOff x="8568640" y="0"/>
            <a:chExt cx="3180908" cy="1110749"/>
          </a:xfrm>
        </p:grpSpPr>
        <p:sp>
          <p:nvSpPr>
            <p:cNvPr id="10" name="Title 1">
              <a:extLst>
                <a:ext uri="{FF2B5EF4-FFF2-40B4-BE49-F238E27FC236}">
                  <a16:creationId xmlns:a16="http://schemas.microsoft.com/office/drawing/2014/main" id="{AA551A1F-F5D7-194E-8608-E7F4CEE9E3B2}"/>
                </a:ext>
              </a:extLst>
            </p:cNvPr>
            <p:cNvSpPr txBox="1">
              <a:spLocks/>
            </p:cNvSpPr>
            <p:nvPr/>
          </p:nvSpPr>
          <p:spPr>
            <a:xfrm>
              <a:off x="9719662" y="0"/>
              <a:ext cx="2029886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welcome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73D6997-968A-6B44-87CE-33D1150EA0F7}"/>
                </a:ext>
              </a:extLst>
            </p:cNvPr>
            <p:cNvSpPr/>
            <p:nvPr/>
          </p:nvSpPr>
          <p:spPr>
            <a:xfrm>
              <a:off x="8568640" y="320405"/>
              <a:ext cx="1151021" cy="46994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CACF1214-886C-BC41-9CBF-5BA5B431610B}"/>
              </a:ext>
            </a:extLst>
          </p:cNvPr>
          <p:cNvSpPr/>
          <p:nvPr/>
        </p:nvSpPr>
        <p:spPr>
          <a:xfrm>
            <a:off x="7439890" y="6046692"/>
            <a:ext cx="4647773" cy="617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AU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From </a:t>
            </a:r>
            <a:r>
              <a:rPr lang="en-AU" sz="11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Cherastidtham, I., Norton, A., and Mackey, W. (2018). University attrition: what helps and what hinders university completion?. Grattan Institute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D649C9B-B8E1-024D-A55B-7DB209D8B6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259"/>
          <a:stretch/>
        </p:blipFill>
        <p:spPr>
          <a:xfrm>
            <a:off x="5929745" y="1529798"/>
            <a:ext cx="6157918" cy="443039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D02E6CA-1186-584A-A2F4-8542193B0C02}"/>
              </a:ext>
            </a:extLst>
          </p:cNvPr>
          <p:cNvSpPr/>
          <p:nvPr/>
        </p:nvSpPr>
        <p:spPr>
          <a:xfrm>
            <a:off x="782780" y="649994"/>
            <a:ext cx="455223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/>
              <a:t>How Grattan uses R</a:t>
            </a:r>
          </a:p>
        </p:txBody>
      </p:sp>
    </p:spTree>
    <p:extLst>
      <p:ext uri="{BB962C8B-B14F-4D97-AF65-F5344CB8AC3E}">
        <p14:creationId xmlns:p14="http://schemas.microsoft.com/office/powerpoint/2010/main" val="3539735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2263"/>
            <a:ext cx="10515600" cy="488921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This means:</a:t>
            </a:r>
          </a:p>
          <a:p>
            <a:pPr marL="0" indent="0">
              <a:buNone/>
            </a:pPr>
            <a:endParaRPr lang="en-US" dirty="0"/>
          </a:p>
          <a:p>
            <a:pPr marL="514350" indent="-514350">
              <a:buAutoNum type="arabicPeriod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Starting an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 Project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</a:p>
          <a:p>
            <a:pPr marL="514350" indent="-514350">
              <a:buAutoNum type="arabicPeriod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Finding data.</a:t>
            </a:r>
          </a:p>
          <a:p>
            <a:pPr marL="514350" indent="-514350">
              <a:buAutoNum type="arabicPeriod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Saving data onto your computer.</a:t>
            </a:r>
          </a:p>
          <a:p>
            <a:pPr marL="514350" indent="-514350">
              <a:buAutoNum type="arabicPeriod"/>
            </a:pPr>
            <a:r>
              <a:rPr lang="en-US" dirty="0"/>
              <a:t>Reading the data into R.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BA93F782-7F3A-5B4C-9B89-2BFE9CDDFF42}"/>
              </a:ext>
            </a:extLst>
          </p:cNvPr>
          <p:cNvSpPr txBox="1">
            <a:spLocks/>
          </p:cNvSpPr>
          <p:nvPr/>
        </p:nvSpPr>
        <p:spPr>
          <a:xfrm>
            <a:off x="9738360" y="0"/>
            <a:ext cx="2453640" cy="11107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2"/>
                </a:solidFill>
              </a:rPr>
              <a:t>read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EFB4378-0E7C-9041-A936-EBBC8E8BAC97}"/>
              </a:ext>
            </a:extLst>
          </p:cNvPr>
          <p:cNvSpPr/>
          <p:nvPr/>
        </p:nvSpPr>
        <p:spPr>
          <a:xfrm>
            <a:off x="8552605" y="320405"/>
            <a:ext cx="1151021" cy="4699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854B5B1-7A99-1D4D-98A4-CCBB9F1D27CA}"/>
              </a:ext>
            </a:extLst>
          </p:cNvPr>
          <p:cNvSpPr txBox="1">
            <a:spLocks/>
          </p:cNvSpPr>
          <p:nvPr/>
        </p:nvSpPr>
        <p:spPr>
          <a:xfrm>
            <a:off x="810490" y="675944"/>
            <a:ext cx="10515600" cy="6074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We need to get data into R</a:t>
            </a:r>
          </a:p>
        </p:txBody>
      </p:sp>
    </p:spTree>
    <p:extLst>
      <p:ext uri="{BB962C8B-B14F-4D97-AF65-F5344CB8AC3E}">
        <p14:creationId xmlns:p14="http://schemas.microsoft.com/office/powerpoint/2010/main" val="193599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2263"/>
            <a:ext cx="7726363" cy="35357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1. Starting an R Project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To read things into and export out of R, </a:t>
            </a:r>
            <a:br>
              <a:rPr lang="en-US" dirty="0"/>
            </a:br>
            <a:r>
              <a:rPr lang="en-US" dirty="0"/>
              <a:t>it needs to know where it is.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 handy way to do this is by setting up an an R Project.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BA93F782-7F3A-5B4C-9B89-2BFE9CDDFF42}"/>
              </a:ext>
            </a:extLst>
          </p:cNvPr>
          <p:cNvSpPr txBox="1">
            <a:spLocks/>
          </p:cNvSpPr>
          <p:nvPr/>
        </p:nvSpPr>
        <p:spPr>
          <a:xfrm>
            <a:off x="9738360" y="0"/>
            <a:ext cx="2453640" cy="11107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2"/>
                </a:solidFill>
              </a:rPr>
              <a:t>read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EFB4378-0E7C-9041-A936-EBBC8E8BAC97}"/>
              </a:ext>
            </a:extLst>
          </p:cNvPr>
          <p:cNvSpPr/>
          <p:nvPr/>
        </p:nvSpPr>
        <p:spPr>
          <a:xfrm>
            <a:off x="8552605" y="320405"/>
            <a:ext cx="1151021" cy="4699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8EE2507-16AE-AB47-AA86-CBBC6195F911}"/>
              </a:ext>
            </a:extLst>
          </p:cNvPr>
          <p:cNvSpPr/>
          <p:nvPr/>
        </p:nvSpPr>
        <p:spPr>
          <a:xfrm>
            <a:off x="489857" y="6531246"/>
            <a:ext cx="1170214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See a full discussion of this at https://r4ds.had.co.nz/workflow-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projects.html</a:t>
            </a:r>
            <a:endParaRPr lang="en-US" sz="1400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620C700-87D6-6445-B4FB-892920ABD162}"/>
              </a:ext>
            </a:extLst>
          </p:cNvPr>
          <p:cNvGrpSpPr/>
          <p:nvPr/>
        </p:nvGrpSpPr>
        <p:grpSpPr>
          <a:xfrm>
            <a:off x="8728990" y="2539254"/>
            <a:ext cx="2940525" cy="1779492"/>
            <a:chOff x="6518786" y="3515180"/>
            <a:chExt cx="2940525" cy="177949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2E4F34F-4BBA-984D-952A-BD1BAF60C7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6392"/>
            <a:stretch/>
          </p:blipFill>
          <p:spPr>
            <a:xfrm>
              <a:off x="6518786" y="3515180"/>
              <a:ext cx="2107921" cy="1779492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AEB35C82-B2CA-1249-A1C2-55D11883EBA5}"/>
                </a:ext>
              </a:extLst>
            </p:cNvPr>
            <p:cNvSpPr txBox="1"/>
            <p:nvPr/>
          </p:nvSpPr>
          <p:spPr>
            <a:xfrm>
              <a:off x="8397427" y="3640608"/>
              <a:ext cx="106188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</a:rPr>
                <a:t>where am I?</a:t>
              </a:r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582B063D-909A-7641-9DC8-CAD23FFCBAF8}"/>
                </a:ext>
              </a:extLst>
            </p:cNvPr>
            <p:cNvCxnSpPr>
              <a:stCxn id="2" idx="1"/>
            </p:cNvCxnSpPr>
            <p:nvPr/>
          </p:nvCxnSpPr>
          <p:spPr>
            <a:xfrm flipH="1">
              <a:off x="7964129" y="3963774"/>
              <a:ext cx="433298" cy="323165"/>
            </a:xfrm>
            <a:prstGeom prst="line">
              <a:avLst/>
            </a:prstGeom>
            <a:ln w="19050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4F9AB17-8433-DD4B-B564-4F0F05BE403D}"/>
              </a:ext>
            </a:extLst>
          </p:cNvPr>
          <p:cNvSpPr txBox="1">
            <a:spLocks/>
          </p:cNvSpPr>
          <p:nvPr/>
        </p:nvSpPr>
        <p:spPr>
          <a:xfrm>
            <a:off x="810490" y="675944"/>
            <a:ext cx="10515600" cy="6074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We need to get data into 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7654DFE-165D-FE49-95AB-FD721DBB2249}"/>
              </a:ext>
            </a:extLst>
          </p:cNvPr>
          <p:cNvSpPr/>
          <p:nvPr/>
        </p:nvSpPr>
        <p:spPr>
          <a:xfrm>
            <a:off x="838200" y="1148464"/>
            <a:ext cx="52910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[don’t </a:t>
            </a:r>
            <a:r>
              <a:rPr lang="en-US" dirty="0">
                <a:solidFill>
                  <a:srgbClr val="C00000"/>
                </a:solidFill>
              </a:rPr>
              <a:t>do this bit now – it’s already set up</a:t>
            </a:r>
            <a:r>
              <a:rPr lang="en-US" b="1" dirty="0">
                <a:solidFill>
                  <a:srgbClr val="C00000"/>
                </a:solidFill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4154591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2263"/>
            <a:ext cx="10515600" cy="488921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1. Starting an R Project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To start a new R project: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Within R Studio, click </a:t>
            </a:r>
            <a:r>
              <a:rPr lang="en-US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File </a:t>
            </a:r>
            <a:r>
              <a:rPr lang="en-US" dirty="0"/>
              <a:t>-&gt; </a:t>
            </a:r>
            <a:r>
              <a:rPr lang="en-US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 Project</a:t>
            </a: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/>
              <a:t>Select </a:t>
            </a:r>
            <a:r>
              <a:rPr lang="en-US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 Directory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-&gt; </a:t>
            </a:r>
            <a:r>
              <a:rPr lang="en-US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 Project</a:t>
            </a: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(then follow the prompts)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BA93F782-7F3A-5B4C-9B89-2BFE9CDDFF42}"/>
              </a:ext>
            </a:extLst>
          </p:cNvPr>
          <p:cNvSpPr txBox="1">
            <a:spLocks/>
          </p:cNvSpPr>
          <p:nvPr/>
        </p:nvSpPr>
        <p:spPr>
          <a:xfrm>
            <a:off x="9738360" y="0"/>
            <a:ext cx="2453640" cy="11107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2"/>
                </a:solidFill>
              </a:rPr>
              <a:t>read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EFB4378-0E7C-9041-A936-EBBC8E8BAC97}"/>
              </a:ext>
            </a:extLst>
          </p:cNvPr>
          <p:cNvSpPr/>
          <p:nvPr/>
        </p:nvSpPr>
        <p:spPr>
          <a:xfrm>
            <a:off x="8552605" y="320405"/>
            <a:ext cx="1151021" cy="4699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128815F-FD77-F240-9582-A772FA96C5CA}"/>
              </a:ext>
            </a:extLst>
          </p:cNvPr>
          <p:cNvSpPr txBox="1">
            <a:spLocks/>
          </p:cNvSpPr>
          <p:nvPr/>
        </p:nvSpPr>
        <p:spPr>
          <a:xfrm>
            <a:off x="810490" y="675944"/>
            <a:ext cx="10515600" cy="6074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We need to get data into 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149B982-EEA0-0B4B-A319-2B286BEA2135}"/>
              </a:ext>
            </a:extLst>
          </p:cNvPr>
          <p:cNvSpPr/>
          <p:nvPr/>
        </p:nvSpPr>
        <p:spPr>
          <a:xfrm>
            <a:off x="838200" y="1148464"/>
            <a:ext cx="52910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[don’t </a:t>
            </a:r>
            <a:r>
              <a:rPr lang="en-US" dirty="0">
                <a:solidFill>
                  <a:srgbClr val="C00000"/>
                </a:solidFill>
              </a:rPr>
              <a:t>do this bit now – it’s already set up</a:t>
            </a:r>
            <a:r>
              <a:rPr lang="en-US" b="1" dirty="0">
                <a:solidFill>
                  <a:srgbClr val="C00000"/>
                </a:solidFill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3698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2263"/>
            <a:ext cx="10515600" cy="488921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2. Finding data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We are going to use a ‘clean’ version of the </a:t>
            </a:r>
            <a:r>
              <a:rPr lang="en-US" b="1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gapminder</a:t>
            </a:r>
            <a:r>
              <a:rPr lang="en-US" dirty="0"/>
              <a:t> dataset.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It contains information about income and life expectancy of countries over time.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BA93F782-7F3A-5B4C-9B89-2BFE9CDDFF42}"/>
              </a:ext>
            </a:extLst>
          </p:cNvPr>
          <p:cNvSpPr txBox="1">
            <a:spLocks/>
          </p:cNvSpPr>
          <p:nvPr/>
        </p:nvSpPr>
        <p:spPr>
          <a:xfrm>
            <a:off x="9738360" y="0"/>
            <a:ext cx="2453640" cy="11107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2"/>
                </a:solidFill>
              </a:rPr>
              <a:t>read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EFB4378-0E7C-9041-A936-EBBC8E8BAC97}"/>
              </a:ext>
            </a:extLst>
          </p:cNvPr>
          <p:cNvSpPr/>
          <p:nvPr/>
        </p:nvSpPr>
        <p:spPr>
          <a:xfrm>
            <a:off x="8552605" y="320405"/>
            <a:ext cx="1151021" cy="4699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8EE2507-16AE-AB47-AA86-CBBC6195F911}"/>
              </a:ext>
            </a:extLst>
          </p:cNvPr>
          <p:cNvSpPr/>
          <p:nvPr/>
        </p:nvSpPr>
        <p:spPr>
          <a:xfrm>
            <a:off x="489857" y="6370606"/>
            <a:ext cx="1170214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The gapminder dataset was created by https://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www.gapminder.org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/. </a:t>
            </a:r>
            <a:b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The cleaned version was made by Jenny Bryan and can be found at https://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github.com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jennybc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/gapminder.</a:t>
            </a:r>
            <a:endParaRPr lang="en-US" sz="1400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E30B0F2-E69E-5448-8150-A19E746E8AD1}"/>
              </a:ext>
            </a:extLst>
          </p:cNvPr>
          <p:cNvSpPr txBox="1">
            <a:spLocks/>
          </p:cNvSpPr>
          <p:nvPr/>
        </p:nvSpPr>
        <p:spPr>
          <a:xfrm>
            <a:off x="810490" y="675944"/>
            <a:ext cx="10515600" cy="6074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We need to get data into 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46FB206-F862-A642-AE1E-423F60ACA903}"/>
              </a:ext>
            </a:extLst>
          </p:cNvPr>
          <p:cNvSpPr/>
          <p:nvPr/>
        </p:nvSpPr>
        <p:spPr>
          <a:xfrm>
            <a:off x="838200" y="1148464"/>
            <a:ext cx="52910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[don’t </a:t>
            </a:r>
            <a:r>
              <a:rPr lang="en-US" dirty="0">
                <a:solidFill>
                  <a:srgbClr val="C00000"/>
                </a:solidFill>
              </a:rPr>
              <a:t>do this bit now – it’s already set up</a:t>
            </a:r>
            <a:r>
              <a:rPr lang="en-US" b="1" dirty="0">
                <a:solidFill>
                  <a:srgbClr val="C00000"/>
                </a:solidFill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612461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2263"/>
            <a:ext cx="10515600" cy="50861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3. Saving data on your computer.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This usually involves going to a website and downloading a file (e.g. an Excel file or csv file).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Then we would create a folder called 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dirty="0"/>
              <a:t> in our project folder: this is where would store our </a:t>
            </a:r>
            <a:r>
              <a:rPr lang="en-US" sz="2400" b="1" dirty="0"/>
              <a:t>original</a:t>
            </a:r>
            <a:r>
              <a:rPr lang="en-US" b="1" dirty="0"/>
              <a:t> </a:t>
            </a:r>
            <a:r>
              <a:rPr lang="en-US" dirty="0"/>
              <a:t>data.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BA93F782-7F3A-5B4C-9B89-2BFE9CDDFF42}"/>
              </a:ext>
            </a:extLst>
          </p:cNvPr>
          <p:cNvSpPr txBox="1">
            <a:spLocks/>
          </p:cNvSpPr>
          <p:nvPr/>
        </p:nvSpPr>
        <p:spPr>
          <a:xfrm>
            <a:off x="9738360" y="0"/>
            <a:ext cx="2453640" cy="11107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2"/>
                </a:solidFill>
              </a:rPr>
              <a:t>read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EFB4378-0E7C-9041-A936-EBBC8E8BAC97}"/>
              </a:ext>
            </a:extLst>
          </p:cNvPr>
          <p:cNvSpPr/>
          <p:nvPr/>
        </p:nvSpPr>
        <p:spPr>
          <a:xfrm>
            <a:off x="8552605" y="320405"/>
            <a:ext cx="1151021" cy="4699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C0EE974-FF7F-8348-8ADF-B51220824A98}"/>
              </a:ext>
            </a:extLst>
          </p:cNvPr>
          <p:cNvSpPr txBox="1">
            <a:spLocks/>
          </p:cNvSpPr>
          <p:nvPr/>
        </p:nvSpPr>
        <p:spPr>
          <a:xfrm>
            <a:off x="810490" y="675944"/>
            <a:ext cx="10515600" cy="6074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We need to get data into 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125196A-5C89-8A44-94EA-E4DD29AA7972}"/>
              </a:ext>
            </a:extLst>
          </p:cNvPr>
          <p:cNvSpPr/>
          <p:nvPr/>
        </p:nvSpPr>
        <p:spPr>
          <a:xfrm>
            <a:off x="838200" y="1148464"/>
            <a:ext cx="52910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[don’t </a:t>
            </a:r>
            <a:r>
              <a:rPr lang="en-US" dirty="0">
                <a:solidFill>
                  <a:srgbClr val="C00000"/>
                </a:solidFill>
              </a:rPr>
              <a:t>do this bit now – it’s already set up</a:t>
            </a:r>
            <a:r>
              <a:rPr lang="en-US" b="1" dirty="0">
                <a:solidFill>
                  <a:srgbClr val="C00000"/>
                </a:solidFill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377076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2263"/>
            <a:ext cx="10515600" cy="50861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4. Reading data into R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We have our data. It is saved in our data folder.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We need to read it into our R environment.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BA93F782-7F3A-5B4C-9B89-2BFE9CDDFF42}"/>
              </a:ext>
            </a:extLst>
          </p:cNvPr>
          <p:cNvSpPr txBox="1">
            <a:spLocks/>
          </p:cNvSpPr>
          <p:nvPr/>
        </p:nvSpPr>
        <p:spPr>
          <a:xfrm>
            <a:off x="9738360" y="0"/>
            <a:ext cx="2453640" cy="11107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2"/>
                </a:solidFill>
              </a:rPr>
              <a:t>read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EFB4378-0E7C-9041-A936-EBBC8E8BAC97}"/>
              </a:ext>
            </a:extLst>
          </p:cNvPr>
          <p:cNvSpPr/>
          <p:nvPr/>
        </p:nvSpPr>
        <p:spPr>
          <a:xfrm>
            <a:off x="8552605" y="320405"/>
            <a:ext cx="1151021" cy="4699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EB936C1-6D7D-CB43-9B51-1D0A48231FE5}"/>
              </a:ext>
            </a:extLst>
          </p:cNvPr>
          <p:cNvSpPr txBox="1">
            <a:spLocks/>
          </p:cNvSpPr>
          <p:nvPr/>
        </p:nvSpPr>
        <p:spPr>
          <a:xfrm>
            <a:off x="810490" y="675944"/>
            <a:ext cx="10515600" cy="6074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We need to get data into R</a:t>
            </a:r>
          </a:p>
        </p:txBody>
      </p:sp>
    </p:spTree>
    <p:extLst>
      <p:ext uri="{BB962C8B-B14F-4D97-AF65-F5344CB8AC3E}">
        <p14:creationId xmlns:p14="http://schemas.microsoft.com/office/powerpoint/2010/main" val="2714103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2263"/>
            <a:ext cx="10515600" cy="50861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4. Reading data into R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We will use the </a:t>
            </a:r>
            <a:r>
              <a:rPr lang="en-US" b="1" dirty="0" err="1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read_csv</a:t>
            </a:r>
            <a:r>
              <a:rPr lang="en-US" dirty="0"/>
              <a:t> function from the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tidyverse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dirty="0"/>
              <a:t>First, we have to install and </a:t>
            </a:r>
            <a:r>
              <a:rPr lang="en-US" b="1" dirty="0"/>
              <a:t>load</a:t>
            </a:r>
            <a:r>
              <a:rPr lang="en-US" dirty="0"/>
              <a:t> the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tidyverse</a:t>
            </a:r>
            <a:r>
              <a:rPr lang="en-US" dirty="0"/>
              <a:t>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dirty="0"/>
              <a:t>Then, read our data file and assign it to an object: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BA93F782-7F3A-5B4C-9B89-2BFE9CDDFF42}"/>
              </a:ext>
            </a:extLst>
          </p:cNvPr>
          <p:cNvSpPr txBox="1">
            <a:spLocks/>
          </p:cNvSpPr>
          <p:nvPr/>
        </p:nvSpPr>
        <p:spPr>
          <a:xfrm>
            <a:off x="9738360" y="0"/>
            <a:ext cx="2453640" cy="11107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2"/>
                </a:solidFill>
              </a:rPr>
              <a:t>read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EFB4378-0E7C-9041-A936-EBBC8E8BAC97}"/>
              </a:ext>
            </a:extLst>
          </p:cNvPr>
          <p:cNvSpPr/>
          <p:nvPr/>
        </p:nvSpPr>
        <p:spPr>
          <a:xfrm>
            <a:off x="8552605" y="320405"/>
            <a:ext cx="1151021" cy="4699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E6E995B-A84A-9D4F-8040-00734485FAB9}"/>
              </a:ext>
            </a:extLst>
          </p:cNvPr>
          <p:cNvSpPr txBox="1">
            <a:spLocks/>
          </p:cNvSpPr>
          <p:nvPr/>
        </p:nvSpPr>
        <p:spPr>
          <a:xfrm>
            <a:off x="874713" y="4153800"/>
            <a:ext cx="8368140" cy="94371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install.packages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(“tidyverse”)</a:t>
            </a:r>
          </a:p>
          <a:p>
            <a:pPr marL="0" indent="0">
              <a:buNone/>
            </a:pPr>
            <a:r>
              <a:rPr lang="en-US" sz="2400" b="1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library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(tidyverse)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8A0B801-6083-E441-AB25-E6B13333949C}"/>
              </a:ext>
            </a:extLst>
          </p:cNvPr>
          <p:cNvSpPr txBox="1">
            <a:spLocks/>
          </p:cNvSpPr>
          <p:nvPr/>
        </p:nvSpPr>
        <p:spPr>
          <a:xfrm>
            <a:off x="874712" y="5776450"/>
            <a:ext cx="8368141" cy="4341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gapminder &lt;- </a:t>
            </a:r>
            <a:r>
              <a:rPr lang="en-US" sz="2400" b="1" dirty="0" err="1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read_csv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(“data/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gapminder.csv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”)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80FF391-4738-9845-A114-1ACA5482B32D}"/>
              </a:ext>
            </a:extLst>
          </p:cNvPr>
          <p:cNvSpPr txBox="1">
            <a:spLocks/>
          </p:cNvSpPr>
          <p:nvPr/>
        </p:nvSpPr>
        <p:spPr>
          <a:xfrm>
            <a:off x="810490" y="675944"/>
            <a:ext cx="10515600" cy="6074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We need to get data into R</a:t>
            </a:r>
          </a:p>
        </p:txBody>
      </p:sp>
    </p:spTree>
    <p:extLst>
      <p:ext uri="{BB962C8B-B14F-4D97-AF65-F5344CB8AC3E}">
        <p14:creationId xmlns:p14="http://schemas.microsoft.com/office/powerpoint/2010/main" val="3071125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87843"/>
            <a:ext cx="10515600" cy="5044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All together now: </a:t>
            </a:r>
            <a:r>
              <a:rPr lang="en-US" dirty="0"/>
              <a:t>our R Studio should look like this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BA93F782-7F3A-5B4C-9B89-2BFE9CDDFF42}"/>
              </a:ext>
            </a:extLst>
          </p:cNvPr>
          <p:cNvSpPr txBox="1">
            <a:spLocks/>
          </p:cNvSpPr>
          <p:nvPr/>
        </p:nvSpPr>
        <p:spPr>
          <a:xfrm>
            <a:off x="9738360" y="0"/>
            <a:ext cx="2453640" cy="11107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2"/>
                </a:solidFill>
              </a:rPr>
              <a:t>read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EFB4378-0E7C-9041-A936-EBBC8E8BAC97}"/>
              </a:ext>
            </a:extLst>
          </p:cNvPr>
          <p:cNvSpPr/>
          <p:nvPr/>
        </p:nvSpPr>
        <p:spPr>
          <a:xfrm>
            <a:off x="8552605" y="320405"/>
            <a:ext cx="1151021" cy="4699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0B879E88-C050-664F-BDD6-BB551A52F7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930"/>
          <a:stretch/>
        </p:blipFill>
        <p:spPr>
          <a:xfrm>
            <a:off x="838200" y="1592263"/>
            <a:ext cx="11247745" cy="66570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1112151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2263"/>
            <a:ext cx="10515600" cy="50861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We have the tidyverse loaded.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We have read the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gapminder</a:t>
            </a:r>
            <a:r>
              <a:rPr lang="en-US" dirty="0"/>
              <a:t> dataset.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gapminder</a:t>
            </a:r>
            <a:r>
              <a:rPr lang="en-US" dirty="0"/>
              <a:t> dataset is in our environment.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Wonderful. Let’s do more!</a:t>
            </a:r>
          </a:p>
          <a:p>
            <a:pPr marL="0" indent="0">
              <a:buNone/>
            </a:pPr>
            <a:endParaRPr lang="en-US" sz="1600" dirty="0"/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BA93F782-7F3A-5B4C-9B89-2BFE9CDDFF42}"/>
              </a:ext>
            </a:extLst>
          </p:cNvPr>
          <p:cNvSpPr txBox="1">
            <a:spLocks/>
          </p:cNvSpPr>
          <p:nvPr/>
        </p:nvSpPr>
        <p:spPr>
          <a:xfrm>
            <a:off x="9738360" y="0"/>
            <a:ext cx="2453640" cy="11107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2"/>
                </a:solidFill>
              </a:rPr>
              <a:t>read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EFB4378-0E7C-9041-A936-EBBC8E8BAC97}"/>
              </a:ext>
            </a:extLst>
          </p:cNvPr>
          <p:cNvSpPr/>
          <p:nvPr/>
        </p:nvSpPr>
        <p:spPr>
          <a:xfrm>
            <a:off x="8552605" y="320405"/>
            <a:ext cx="1151021" cy="4699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6441D4F-5722-E54E-AFDF-C8B9FE9CD06F}"/>
              </a:ext>
            </a:extLst>
          </p:cNvPr>
          <p:cNvSpPr txBox="1">
            <a:spLocks/>
          </p:cNvSpPr>
          <p:nvPr/>
        </p:nvSpPr>
        <p:spPr>
          <a:xfrm>
            <a:off x="810490" y="675944"/>
            <a:ext cx="10515600" cy="6074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We have our data in R</a:t>
            </a:r>
          </a:p>
        </p:txBody>
      </p:sp>
    </p:spTree>
    <p:extLst>
      <p:ext uri="{BB962C8B-B14F-4D97-AF65-F5344CB8AC3E}">
        <p14:creationId xmlns:p14="http://schemas.microsoft.com/office/powerpoint/2010/main" val="1537932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1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DD1A480-5624-9348-99F5-EC737578B5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2780" y="665581"/>
            <a:ext cx="6564682" cy="5777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chemeClr val="accent1"/>
                </a:solidFill>
              </a:rPr>
              <a:t>Exercise</a:t>
            </a:r>
            <a:endParaRPr lang="en-US" b="1" i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US" i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12AD807-8C67-214D-9D19-3C372BD5D715}"/>
              </a:ext>
            </a:extLst>
          </p:cNvPr>
          <p:cNvSpPr/>
          <p:nvPr/>
        </p:nvSpPr>
        <p:spPr>
          <a:xfrm>
            <a:off x="838200" y="1727458"/>
            <a:ext cx="413463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Find the </a:t>
            </a:r>
            <a:r>
              <a:rPr lang="en-US" sz="2000" b="1" dirty="0">
                <a:solidFill>
                  <a:schemeClr val="accent4"/>
                </a:solidFill>
              </a:rPr>
              <a:t>names</a:t>
            </a:r>
            <a:r>
              <a:rPr lang="en-US" sz="2000" dirty="0"/>
              <a:t> of the variables in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gapminder</a:t>
            </a:r>
            <a:r>
              <a:rPr lang="en-US" dirty="0"/>
              <a:t>.</a:t>
            </a:r>
            <a:endParaRPr lang="en-US" sz="2000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7AAD351-00CB-3248-8B59-B8B806B085FC}"/>
              </a:ext>
            </a:extLst>
          </p:cNvPr>
          <p:cNvSpPr txBox="1">
            <a:spLocks/>
          </p:cNvSpPr>
          <p:nvPr/>
        </p:nvSpPr>
        <p:spPr>
          <a:xfrm>
            <a:off x="5042774" y="1733769"/>
            <a:ext cx="5872616" cy="4341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names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(gapminder)</a:t>
            </a:r>
            <a:endParaRPr lang="en-US" sz="2400" dirty="0">
              <a:solidFill>
                <a:schemeClr val="accent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0391CB43-4CDE-564A-923A-74CFF9540624}"/>
              </a:ext>
            </a:extLst>
          </p:cNvPr>
          <p:cNvSpPr txBox="1">
            <a:spLocks/>
          </p:cNvSpPr>
          <p:nvPr/>
        </p:nvSpPr>
        <p:spPr>
          <a:xfrm>
            <a:off x="9738360" y="0"/>
            <a:ext cx="2453640" cy="11107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2"/>
                </a:solidFill>
              </a:rPr>
              <a:t>read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39DE42F-0885-9F47-AC07-9B424F9BC98A}"/>
              </a:ext>
            </a:extLst>
          </p:cNvPr>
          <p:cNvSpPr/>
          <p:nvPr/>
        </p:nvSpPr>
        <p:spPr>
          <a:xfrm>
            <a:off x="8552605" y="320405"/>
            <a:ext cx="1151021" cy="4699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98DFACB-B504-AC4B-819D-208D0C821AEF}"/>
              </a:ext>
            </a:extLst>
          </p:cNvPr>
          <p:cNvSpPr/>
          <p:nvPr/>
        </p:nvSpPr>
        <p:spPr>
          <a:xfrm>
            <a:off x="838200" y="3111308"/>
            <a:ext cx="413463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View the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gapminder</a:t>
            </a:r>
            <a:r>
              <a:rPr lang="en-US" dirty="0"/>
              <a:t> dataset using the </a:t>
            </a:r>
            <a:r>
              <a:rPr lang="en-US" b="1" dirty="0">
                <a:solidFill>
                  <a:schemeClr val="accent4"/>
                </a:solidFill>
              </a:rPr>
              <a:t>View()</a:t>
            </a:r>
            <a:r>
              <a:rPr lang="en-US" dirty="0"/>
              <a:t> function.</a:t>
            </a:r>
          </a:p>
          <a:p>
            <a:r>
              <a:rPr lang="en-US" sz="1600" b="1" i="1" dirty="0"/>
              <a:t>Note the capital </a:t>
            </a:r>
            <a:r>
              <a:rPr lang="en-US" sz="1600" b="1" i="1" dirty="0">
                <a:solidFill>
                  <a:schemeClr val="accent4"/>
                </a:solidFill>
              </a:rPr>
              <a:t>V</a:t>
            </a:r>
            <a:r>
              <a:rPr lang="en-US" sz="1400" i="1" dirty="0"/>
              <a:t>.</a:t>
            </a:r>
            <a:endParaRPr lang="en-US" sz="1600" b="1" i="1" dirty="0">
              <a:solidFill>
                <a:schemeClr val="accent4"/>
              </a:solidFill>
            </a:endParaRPr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4266B2C5-73B6-C648-AE7F-C6B3F3797556}"/>
              </a:ext>
            </a:extLst>
          </p:cNvPr>
          <p:cNvSpPr txBox="1">
            <a:spLocks/>
          </p:cNvSpPr>
          <p:nvPr/>
        </p:nvSpPr>
        <p:spPr>
          <a:xfrm>
            <a:off x="5042774" y="3117619"/>
            <a:ext cx="5872616" cy="4341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View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(gapminder)</a:t>
            </a:r>
            <a:endParaRPr lang="en-US" sz="2400" dirty="0">
              <a:solidFill>
                <a:schemeClr val="accent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68A3193-0DA6-6942-AA6F-A5BED4813C63}"/>
              </a:ext>
            </a:extLst>
          </p:cNvPr>
          <p:cNvSpPr/>
          <p:nvPr/>
        </p:nvSpPr>
        <p:spPr>
          <a:xfrm>
            <a:off x="838200" y="4278100"/>
            <a:ext cx="413463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Look at the </a:t>
            </a:r>
            <a:r>
              <a:rPr lang="en-US" sz="2000" b="1" dirty="0">
                <a:solidFill>
                  <a:schemeClr val="accent4"/>
                </a:solidFill>
              </a:rPr>
              <a:t>unique</a:t>
            </a:r>
            <a:r>
              <a:rPr lang="en-US" sz="2000" dirty="0"/>
              <a:t> values in the </a:t>
            </a: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year</a:t>
            </a:r>
            <a:r>
              <a:rPr lang="en-US" sz="2000" dirty="0"/>
              <a:t> column </a:t>
            </a:r>
            <a:r>
              <a:rPr lang="en-US" sz="2000" b="1" dirty="0">
                <a:solidFill>
                  <a:schemeClr val="accent4"/>
                </a:solidFill>
              </a:rPr>
              <a:t>$</a:t>
            </a:r>
            <a:r>
              <a:rPr lang="en-US" sz="2000" dirty="0"/>
              <a:t>. </a:t>
            </a:r>
          </a:p>
        </p:txBody>
      </p:sp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5EA9BC91-BC8D-6648-9FEF-9F2ED92E2000}"/>
              </a:ext>
            </a:extLst>
          </p:cNvPr>
          <p:cNvSpPr txBox="1">
            <a:spLocks/>
          </p:cNvSpPr>
          <p:nvPr/>
        </p:nvSpPr>
        <p:spPr>
          <a:xfrm>
            <a:off x="5042774" y="4284411"/>
            <a:ext cx="5872616" cy="4341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unique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gapminder</a:t>
            </a:r>
            <a:r>
              <a:rPr lang="en-US" sz="2400" b="1" dirty="0" err="1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year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 sz="2400" dirty="0">
              <a:solidFill>
                <a:schemeClr val="accent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0A4959A-0C5F-724E-B5F2-2ED20AC41545}"/>
              </a:ext>
            </a:extLst>
          </p:cNvPr>
          <p:cNvSpPr/>
          <p:nvPr/>
        </p:nvSpPr>
        <p:spPr>
          <a:xfrm>
            <a:off x="838200" y="5444892"/>
            <a:ext cx="413463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Create a </a:t>
            </a:r>
            <a:r>
              <a:rPr lang="en-US" sz="2000" b="1" dirty="0">
                <a:solidFill>
                  <a:schemeClr val="accent4"/>
                </a:solidFill>
              </a:rPr>
              <a:t>hist</a:t>
            </a:r>
            <a:r>
              <a:rPr lang="en-US" sz="2000" dirty="0"/>
              <a:t>ogram of the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gdpPercap</a:t>
            </a:r>
            <a:r>
              <a:rPr lang="en-US" sz="2000" dirty="0"/>
              <a:t> variable.</a:t>
            </a:r>
          </a:p>
        </p:txBody>
      </p:sp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73A19697-02A9-EB42-A0F6-9191A5925F56}"/>
              </a:ext>
            </a:extLst>
          </p:cNvPr>
          <p:cNvSpPr txBox="1">
            <a:spLocks/>
          </p:cNvSpPr>
          <p:nvPr/>
        </p:nvSpPr>
        <p:spPr>
          <a:xfrm>
            <a:off x="5042774" y="5451203"/>
            <a:ext cx="5872616" cy="4341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 err="1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hist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gapminder</a:t>
            </a:r>
            <a:r>
              <a:rPr lang="en-US" sz="2400" b="1" dirty="0" err="1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gdpPercap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 sz="2400" dirty="0">
              <a:solidFill>
                <a:schemeClr val="accent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4590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34" grpId="0" animBg="1"/>
      <p:bldP spid="37" grpId="0" animBg="1"/>
      <p:bldP spid="3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7652" y="1551167"/>
            <a:ext cx="3858490" cy="461574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700" dirty="0"/>
              <a:t>Q: </a:t>
            </a:r>
            <a:r>
              <a:rPr lang="en-US" sz="1700" b="1" dirty="0"/>
              <a:t>How has job growth been distributed around the major cities?</a:t>
            </a:r>
            <a:endParaRPr lang="en-US" sz="1700" dirty="0"/>
          </a:p>
          <a:p>
            <a:pPr marL="0" indent="0">
              <a:buNone/>
            </a:pPr>
            <a:endParaRPr lang="en-US" dirty="0"/>
          </a:p>
          <a:p>
            <a:r>
              <a:rPr lang="en-US" sz="1800" dirty="0"/>
              <a:t>Get jobs data by area from the 2011 and 2016 Census</a:t>
            </a:r>
          </a:p>
          <a:p>
            <a:endParaRPr lang="en-US" sz="1800" dirty="0"/>
          </a:p>
          <a:p>
            <a:r>
              <a:rPr lang="en-US" sz="1800" dirty="0"/>
              <a:t>Calculate growth in each area.</a:t>
            </a:r>
          </a:p>
          <a:p>
            <a:endParaRPr lang="en-US" sz="1800" dirty="0"/>
          </a:p>
          <a:p>
            <a:r>
              <a:rPr lang="en-US" sz="1800" dirty="0"/>
              <a:t>Join with geometric data from the ABS.</a:t>
            </a:r>
          </a:p>
          <a:p>
            <a:endParaRPr lang="en-US" sz="1800" dirty="0"/>
          </a:p>
          <a:p>
            <a:r>
              <a:rPr lang="en-US" sz="1800" dirty="0"/>
              <a:t>Plot maps of job growth.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FB5BC70-AEA8-3244-9AD8-3B9B106B93E0}"/>
              </a:ext>
            </a:extLst>
          </p:cNvPr>
          <p:cNvGrpSpPr/>
          <p:nvPr/>
        </p:nvGrpSpPr>
        <p:grpSpPr>
          <a:xfrm>
            <a:off x="8568640" y="0"/>
            <a:ext cx="3180908" cy="1110749"/>
            <a:chOff x="8568640" y="0"/>
            <a:chExt cx="3180908" cy="1110749"/>
          </a:xfrm>
        </p:grpSpPr>
        <p:sp>
          <p:nvSpPr>
            <p:cNvPr id="10" name="Title 1">
              <a:extLst>
                <a:ext uri="{FF2B5EF4-FFF2-40B4-BE49-F238E27FC236}">
                  <a16:creationId xmlns:a16="http://schemas.microsoft.com/office/drawing/2014/main" id="{AA551A1F-F5D7-194E-8608-E7F4CEE9E3B2}"/>
                </a:ext>
              </a:extLst>
            </p:cNvPr>
            <p:cNvSpPr txBox="1">
              <a:spLocks/>
            </p:cNvSpPr>
            <p:nvPr/>
          </p:nvSpPr>
          <p:spPr>
            <a:xfrm>
              <a:off x="9719662" y="0"/>
              <a:ext cx="2029886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welcome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73D6997-968A-6B44-87CE-33D1150EA0F7}"/>
                </a:ext>
              </a:extLst>
            </p:cNvPr>
            <p:cNvSpPr/>
            <p:nvPr/>
          </p:nvSpPr>
          <p:spPr>
            <a:xfrm>
              <a:off x="8568640" y="320405"/>
              <a:ext cx="1151021" cy="46994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B8674C8B-746E-184E-9EC6-01573D523911}"/>
              </a:ext>
            </a:extLst>
          </p:cNvPr>
          <p:cNvSpPr/>
          <p:nvPr/>
        </p:nvSpPr>
        <p:spPr>
          <a:xfrm>
            <a:off x="5957455" y="6211716"/>
            <a:ext cx="623454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AU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From </a:t>
            </a:r>
            <a:r>
              <a:rPr lang="en-AU" sz="11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Terrill, M., </a:t>
            </a:r>
            <a:r>
              <a:rPr lang="en-AU" sz="1100" i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Batrouney</a:t>
            </a:r>
            <a:r>
              <a:rPr lang="en-AU" sz="11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H., Ha, James, and Hourani, D. (2018). Remarkably adaptive: Australian cities in a time of growth. Grattan Institute.</a:t>
            </a:r>
            <a:endParaRPr lang="en-US" sz="1100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9AF8355-54AA-7445-92E1-7CE838C6FDAB}"/>
              </a:ext>
            </a:extLst>
          </p:cNvPr>
          <p:cNvGrpSpPr/>
          <p:nvPr/>
        </p:nvGrpSpPr>
        <p:grpSpPr>
          <a:xfrm>
            <a:off x="4696690" y="1565122"/>
            <a:ext cx="7496205" cy="4326190"/>
            <a:chOff x="4516669" y="1648252"/>
            <a:chExt cx="7509970" cy="4374042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3CE38417-CE0A-D64D-BF0D-5BEB03DED2D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0476" b="15491"/>
            <a:stretch/>
          </p:blipFill>
          <p:spPr>
            <a:xfrm>
              <a:off x="4516669" y="2342136"/>
              <a:ext cx="7509970" cy="3680158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05D11E73-3D48-4343-A006-58396944EB5C}"/>
                </a:ext>
              </a:extLst>
            </p:cNvPr>
            <p:cNvSpPr/>
            <p:nvPr/>
          </p:nvSpPr>
          <p:spPr>
            <a:xfrm>
              <a:off x="4516669" y="1648252"/>
              <a:ext cx="7035005" cy="71495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AU" sz="1400" b="1" dirty="0">
                  <a:solidFill>
                    <a:srgbClr val="6A737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Figure 2.5: In Sydney and Melbourne, jobs have grown in the CBD and central areas, but they’ve grown fastest in the outer areas </a:t>
              </a:r>
              <a:br>
                <a:rPr lang="en-AU" sz="1400" dirty="0">
                  <a:solidFill>
                    <a:srgbClr val="6A737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AU" sz="1400" dirty="0">
                  <a:solidFill>
                    <a:srgbClr val="6A737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Average annual employment growth, 2011 to 2016, SA3</a:t>
              </a:r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7B10EED2-6286-0C40-AE99-C8BA32334F54}"/>
              </a:ext>
            </a:extLst>
          </p:cNvPr>
          <p:cNvSpPr/>
          <p:nvPr/>
        </p:nvSpPr>
        <p:spPr>
          <a:xfrm>
            <a:off x="782780" y="649994"/>
            <a:ext cx="455223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/>
              <a:t>How Grattan uses R</a:t>
            </a:r>
          </a:p>
        </p:txBody>
      </p:sp>
    </p:spTree>
    <p:extLst>
      <p:ext uri="{BB962C8B-B14F-4D97-AF65-F5344CB8AC3E}">
        <p14:creationId xmlns:p14="http://schemas.microsoft.com/office/powerpoint/2010/main" val="683947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CC366DB6-8792-744A-90C9-1A59FB97A74F}"/>
              </a:ext>
            </a:extLst>
          </p:cNvPr>
          <p:cNvGrpSpPr/>
          <p:nvPr/>
        </p:nvGrpSpPr>
        <p:grpSpPr>
          <a:xfrm>
            <a:off x="4267200" y="762000"/>
            <a:ext cx="3642360" cy="1345718"/>
            <a:chOff x="8905805" y="-234969"/>
            <a:chExt cx="3642360" cy="1345718"/>
          </a:xfrm>
        </p:grpSpPr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E388C15A-F690-3A45-9FA3-F3D382A8222E}"/>
                </a:ext>
              </a:extLst>
            </p:cNvPr>
            <p:cNvSpPr txBox="1">
              <a:spLocks/>
            </p:cNvSpPr>
            <p:nvPr/>
          </p:nvSpPr>
          <p:spPr>
            <a:xfrm>
              <a:off x="8905805" y="0"/>
              <a:ext cx="364236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3600" dirty="0">
                  <a:solidFill>
                    <a:schemeClr val="accent5"/>
                  </a:solidFill>
                </a:rPr>
                <a:t>visualise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8CA73AD-2154-4541-97CD-8297A9EC4B52}"/>
                </a:ext>
              </a:extLst>
            </p:cNvPr>
            <p:cNvSpPr/>
            <p:nvPr/>
          </p:nvSpPr>
          <p:spPr>
            <a:xfrm>
              <a:off x="10124301" y="-234969"/>
              <a:ext cx="1151021" cy="4699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4204782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8FE2FEA-F7AA-AF4A-B5DF-2F7C187790A7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30" name="Title 1">
              <a:extLst>
                <a:ext uri="{FF2B5EF4-FFF2-40B4-BE49-F238E27FC236}">
                  <a16:creationId xmlns:a16="http://schemas.microsoft.com/office/drawing/2014/main" id="{0391CB43-4CDE-564A-923A-74CFF9540624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5"/>
                  </a:solidFill>
                </a:rPr>
                <a:t>visualise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39DE42F-0885-9F47-AC07-9B424F9BC98A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6D62FFDB-3B35-9C4D-9758-9A8D6AE5A6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638901"/>
            <a:ext cx="4287982" cy="4543156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It is important (and fun) to visualise our data.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</a:t>
            </a:r>
            <a:r>
              <a:rPr lang="en-US" dirty="0" err="1"/>
              <a:t>Datasaurus</a:t>
            </a:r>
            <a:r>
              <a:rPr lang="en-US" dirty="0"/>
              <a:t> Dozen:</a:t>
            </a:r>
          </a:p>
          <a:p>
            <a:pPr marL="0" indent="0">
              <a:buNone/>
            </a:pPr>
            <a:endParaRPr lang="en-US" sz="2600" dirty="0"/>
          </a:p>
          <a:p>
            <a:r>
              <a:rPr lang="en-US" sz="2600" b="1" dirty="0"/>
              <a:t>Averages </a:t>
            </a:r>
            <a:r>
              <a:rPr lang="en-US" sz="2600" dirty="0"/>
              <a:t>of the X and Y values are the same.</a:t>
            </a:r>
          </a:p>
          <a:p>
            <a:endParaRPr lang="en-US" sz="2600" dirty="0"/>
          </a:p>
          <a:p>
            <a:r>
              <a:rPr lang="en-US" sz="2600" b="1" dirty="0"/>
              <a:t>Standard deviation</a:t>
            </a:r>
            <a:r>
              <a:rPr lang="en-US" sz="2600" dirty="0"/>
              <a:t> is the same. </a:t>
            </a:r>
          </a:p>
          <a:p>
            <a:endParaRPr lang="en-US" sz="2600" dirty="0"/>
          </a:p>
          <a:p>
            <a:r>
              <a:rPr lang="en-US" sz="2600" b="1" dirty="0"/>
              <a:t>Same correlation</a:t>
            </a:r>
            <a:r>
              <a:rPr lang="en-US" sz="2600" dirty="0"/>
              <a:t> between the X and Y axes. </a:t>
            </a:r>
          </a:p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endParaRPr lang="en-US" sz="260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30FC6F5-3FAC-8146-83EC-EC846BE36584}"/>
              </a:ext>
            </a:extLst>
          </p:cNvPr>
          <p:cNvSpPr txBox="1">
            <a:spLocks/>
          </p:cNvSpPr>
          <p:nvPr/>
        </p:nvSpPr>
        <p:spPr>
          <a:xfrm>
            <a:off x="810490" y="675944"/>
            <a:ext cx="10515600" cy="6074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Visualising our data 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(why </a:t>
            </a:r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tho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?)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0FBB835-1270-5A4A-A3E0-C1C4B6BA7C49}"/>
              </a:ext>
            </a:extLst>
          </p:cNvPr>
          <p:cNvGrpSpPr/>
          <p:nvPr/>
        </p:nvGrpSpPr>
        <p:grpSpPr>
          <a:xfrm>
            <a:off x="4017818" y="1199242"/>
            <a:ext cx="8174182" cy="5680235"/>
            <a:chOff x="4017818" y="1199242"/>
            <a:chExt cx="8174182" cy="5680235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124E3337-E213-E749-A1DA-B7242E9D76E3}"/>
                </a:ext>
              </a:extLst>
            </p:cNvPr>
            <p:cNvGrpSpPr/>
            <p:nvPr/>
          </p:nvGrpSpPr>
          <p:grpSpPr>
            <a:xfrm>
              <a:off x="4017818" y="1199242"/>
              <a:ext cx="8174182" cy="5680235"/>
              <a:chOff x="4017818" y="1199242"/>
              <a:chExt cx="8174182" cy="5680235"/>
            </a:xfrm>
          </p:grpSpPr>
          <p:pic>
            <p:nvPicPr>
              <p:cNvPr id="7" name="Content Placeholder 4">
                <a:extLst>
                  <a:ext uri="{FF2B5EF4-FFF2-40B4-BE49-F238E27FC236}">
                    <a16:creationId xmlns:a16="http://schemas.microsoft.com/office/drawing/2014/main" id="{14D901EA-1CC6-C940-B400-8952AEC0D8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855863" y="1610821"/>
                <a:ext cx="5894568" cy="4460223"/>
              </a:xfrm>
              <a:prstGeom prst="rect">
                <a:avLst/>
              </a:prstGeom>
            </p:spPr>
          </p:pic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F46825E3-E06F-9042-894C-1DAD054B1824}"/>
                  </a:ext>
                </a:extLst>
              </p:cNvPr>
              <p:cNvSpPr/>
              <p:nvPr/>
            </p:nvSpPr>
            <p:spPr>
              <a:xfrm>
                <a:off x="4017818" y="6356257"/>
                <a:ext cx="8174182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US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From </a:t>
                </a:r>
                <a:r>
                  <a:rPr lang="en-US" sz="1400" i="1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Matejka</a:t>
                </a:r>
                <a:r>
                  <a:rPr lang="en-US" sz="1400" i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&amp; Fitzmaurice (2019) Same Stats, Different Graphs. See the summary here: </a:t>
                </a:r>
                <a:r>
                  <a:rPr lang="en-US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https://</a:t>
                </a:r>
                <a:r>
                  <a:rPr lang="en-US" sz="14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www.autodeskresearch.com</a:t>
                </a:r>
                <a:r>
                  <a:rPr lang="en-US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/publications/</a:t>
                </a:r>
                <a:r>
                  <a:rPr lang="en-US" sz="14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samestats</a:t>
                </a:r>
                <a:endPara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53F2640D-CDA6-794A-9624-19DFDCF90453}"/>
                  </a:ext>
                </a:extLst>
              </p:cNvPr>
              <p:cNvSpPr/>
              <p:nvPr/>
            </p:nvSpPr>
            <p:spPr>
              <a:xfrm>
                <a:off x="5790246" y="1199242"/>
                <a:ext cx="476470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/>
                  <a:t>Scatterplots of the ‘</a:t>
                </a:r>
                <a:r>
                  <a:rPr lang="en-US" dirty="0" err="1"/>
                  <a:t>Datasaurus</a:t>
                </a:r>
                <a:r>
                  <a:rPr lang="en-US" dirty="0"/>
                  <a:t> Dozen’</a:t>
                </a:r>
                <a:endParaRPr lang="en-AU" dirty="0"/>
              </a:p>
            </p:txBody>
          </p:sp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FA0D647-888E-4246-853D-97FD53EE5AAC}"/>
                </a:ext>
              </a:extLst>
            </p:cNvPr>
            <p:cNvSpPr txBox="1"/>
            <p:nvPr/>
          </p:nvSpPr>
          <p:spPr>
            <a:xfrm>
              <a:off x="5523354" y="3492536"/>
              <a:ext cx="6650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dirty="0"/>
                <a:t>X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C2F4183-2066-3F41-8B0F-D56E81536C26}"/>
                </a:ext>
              </a:extLst>
            </p:cNvPr>
            <p:cNvSpPr txBox="1"/>
            <p:nvPr/>
          </p:nvSpPr>
          <p:spPr>
            <a:xfrm>
              <a:off x="8552605" y="6028985"/>
              <a:ext cx="6650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dirty="0"/>
                <a:t>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65745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uiExpand="1" build="p" bldLvl="2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8FE2FEA-F7AA-AF4A-B5DF-2F7C187790A7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30" name="Title 1">
              <a:extLst>
                <a:ext uri="{FF2B5EF4-FFF2-40B4-BE49-F238E27FC236}">
                  <a16:creationId xmlns:a16="http://schemas.microsoft.com/office/drawing/2014/main" id="{0391CB43-4CDE-564A-923A-74CFF9540624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5"/>
                  </a:solidFill>
                </a:rPr>
                <a:t>visualise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39DE42F-0885-9F47-AC07-9B424F9BC98A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6D62FFDB-3B35-9C4D-9758-9A8D6AE5A6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38900"/>
            <a:ext cx="10515600" cy="50394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It is important (and fun) to visualise our data.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We do this with the </a:t>
            </a:r>
            <a:r>
              <a:rPr lang="en-US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ggplot</a:t>
            </a:r>
            <a:r>
              <a:rPr lang="en-US" dirty="0"/>
              <a:t> package.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It requires:</a:t>
            </a:r>
          </a:p>
          <a:p>
            <a:pPr lvl="1"/>
            <a:r>
              <a:rPr lang="en-US" b="1" dirty="0">
                <a:solidFill>
                  <a:schemeClr val="accent5"/>
                </a:solidFill>
              </a:rPr>
              <a:t>Data:</a:t>
            </a:r>
            <a:r>
              <a:rPr lang="en-US" dirty="0">
                <a:solidFill>
                  <a:schemeClr val="accent5"/>
                </a:solidFill>
              </a:rPr>
              <a:t> </a:t>
            </a:r>
            <a:r>
              <a:rPr lang="en-US" dirty="0"/>
              <a:t>what data to use. </a:t>
            </a:r>
          </a:p>
          <a:p>
            <a:pPr lvl="1"/>
            <a:endParaRPr lang="en-US" dirty="0"/>
          </a:p>
          <a:p>
            <a:pPr lvl="1"/>
            <a:r>
              <a:rPr lang="en-US" b="1" dirty="0">
                <a:solidFill>
                  <a:schemeClr val="accent5"/>
                </a:solidFill>
              </a:rPr>
              <a:t>Aesthetics:</a:t>
            </a:r>
            <a:r>
              <a:rPr lang="en-US" dirty="0"/>
              <a:t> mapping your data to aspects of the chart:</a:t>
            </a:r>
          </a:p>
          <a:p>
            <a:pPr lvl="2"/>
            <a:r>
              <a:rPr lang="en-US" dirty="0"/>
              <a:t>X axis, Y axis, </a:t>
            </a:r>
            <a:r>
              <a:rPr lang="en-US" dirty="0" err="1">
                <a:solidFill>
                  <a:schemeClr val="accent2"/>
                </a:solidFill>
              </a:rPr>
              <a:t>colour</a:t>
            </a:r>
            <a:r>
              <a:rPr lang="en-US" dirty="0"/>
              <a:t>, </a:t>
            </a:r>
            <a:r>
              <a:rPr lang="en-US" sz="3200" dirty="0"/>
              <a:t>size</a:t>
            </a:r>
            <a:r>
              <a:rPr lang="en-US" dirty="0"/>
              <a:t>, </a:t>
            </a:r>
            <a:r>
              <a:rPr lang="en-US" dirty="0">
                <a:latin typeface="Herculanum" panose="02000505000000020004" pitchFamily="2" charset="77"/>
              </a:rPr>
              <a:t>shape</a:t>
            </a:r>
            <a:r>
              <a:rPr lang="en-US" dirty="0"/>
              <a:t>, etc.</a:t>
            </a:r>
            <a:br>
              <a:rPr lang="en-US" dirty="0"/>
            </a:br>
            <a:endParaRPr lang="en-US" dirty="0"/>
          </a:p>
          <a:p>
            <a:pPr lvl="1"/>
            <a:r>
              <a:rPr lang="en-US" b="1" dirty="0">
                <a:solidFill>
                  <a:schemeClr val="accent5"/>
                </a:solidFill>
              </a:rPr>
              <a:t>Geom:</a:t>
            </a:r>
            <a:r>
              <a:rPr lang="en-US" dirty="0"/>
              <a:t> how to put your aesthetics on the chart.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30FC6F5-3FAC-8146-83EC-EC846BE36584}"/>
              </a:ext>
            </a:extLst>
          </p:cNvPr>
          <p:cNvSpPr txBox="1">
            <a:spLocks/>
          </p:cNvSpPr>
          <p:nvPr/>
        </p:nvSpPr>
        <p:spPr>
          <a:xfrm>
            <a:off x="810490" y="675944"/>
            <a:ext cx="10515600" cy="6074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Visualising our data</a:t>
            </a:r>
          </a:p>
        </p:txBody>
      </p:sp>
    </p:spTree>
    <p:extLst>
      <p:ext uri="{BB962C8B-B14F-4D97-AF65-F5344CB8AC3E}">
        <p14:creationId xmlns:p14="http://schemas.microsoft.com/office/powerpoint/2010/main" val="3399636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uiExpand="1" build="p" bldLvl="2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8FE2FEA-F7AA-AF4A-B5DF-2F7C187790A7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30" name="Title 1">
              <a:extLst>
                <a:ext uri="{FF2B5EF4-FFF2-40B4-BE49-F238E27FC236}">
                  <a16:creationId xmlns:a16="http://schemas.microsoft.com/office/drawing/2014/main" id="{0391CB43-4CDE-564A-923A-74CFF9540624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5"/>
                  </a:solidFill>
                </a:rPr>
                <a:t>visualise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39DE42F-0885-9F47-AC07-9B424F9BC98A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5C274607-4842-9249-A742-828191B687C2}"/>
              </a:ext>
            </a:extLst>
          </p:cNvPr>
          <p:cNvSpPr/>
          <p:nvPr/>
        </p:nvSpPr>
        <p:spPr>
          <a:xfrm>
            <a:off x="2549236" y="1777997"/>
            <a:ext cx="3546764" cy="20313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ggplot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=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gapminder) + </a:t>
            </a:r>
          </a:p>
          <a:p>
            <a:endParaRPr lang="en-AU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lifeExp, </a:t>
            </a:r>
            <a:b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gdpPercap,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colour =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continent) +</a:t>
            </a:r>
          </a:p>
          <a:p>
            <a:endParaRPr lang="en-AU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geom_point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0685B4-D64D-6E46-9F6A-6366B0BC3314}"/>
              </a:ext>
            </a:extLst>
          </p:cNvPr>
          <p:cNvSpPr txBox="1"/>
          <p:nvPr/>
        </p:nvSpPr>
        <p:spPr>
          <a:xfrm>
            <a:off x="6092307" y="788118"/>
            <a:ext cx="60716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AU" sz="1200" dirty="0">
                <a:solidFill>
                  <a:schemeClr val="accent2"/>
                </a:solidFill>
              </a:rPr>
              <a:t>don’t copy this code down; just watch for now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7CA326-A19C-974C-96B3-60B4CC2C8D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8157" y="1532830"/>
            <a:ext cx="5886753" cy="500476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7E97C2F-563F-B74E-9C11-FDFCC60865FE}"/>
              </a:ext>
            </a:extLst>
          </p:cNvPr>
          <p:cNvSpPr txBox="1"/>
          <p:nvPr/>
        </p:nvSpPr>
        <p:spPr>
          <a:xfrm>
            <a:off x="1181718" y="1777997"/>
            <a:ext cx="870960" cy="383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Data: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AB768F-434A-C94D-A9C3-0AE93F240DC7}"/>
              </a:ext>
            </a:extLst>
          </p:cNvPr>
          <p:cNvSpPr txBox="1"/>
          <p:nvPr/>
        </p:nvSpPr>
        <p:spPr>
          <a:xfrm>
            <a:off x="443345" y="2347043"/>
            <a:ext cx="1609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AU" dirty="0"/>
              <a:t>Aesthetics: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5C8CBE1-7AFB-7849-8574-F35C189E355F}"/>
              </a:ext>
            </a:extLst>
          </p:cNvPr>
          <p:cNvSpPr txBox="1"/>
          <p:nvPr/>
        </p:nvSpPr>
        <p:spPr>
          <a:xfrm>
            <a:off x="487114" y="3429000"/>
            <a:ext cx="1609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AU" dirty="0"/>
              <a:t>Geom: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8A946350-8925-5E40-8D59-8D6998769B98}"/>
              </a:ext>
            </a:extLst>
          </p:cNvPr>
          <p:cNvSpPr txBox="1">
            <a:spLocks/>
          </p:cNvSpPr>
          <p:nvPr/>
        </p:nvSpPr>
        <p:spPr>
          <a:xfrm>
            <a:off x="810490" y="675944"/>
            <a:ext cx="10515600" cy="6074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Visualising our data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DCBDCFC-031B-FC4D-A0E6-BB30080DB152}"/>
              </a:ext>
            </a:extLst>
          </p:cNvPr>
          <p:cNvGrpSpPr/>
          <p:nvPr/>
        </p:nvGrpSpPr>
        <p:grpSpPr>
          <a:xfrm>
            <a:off x="5955604" y="1274501"/>
            <a:ext cx="1318161" cy="587576"/>
            <a:chOff x="5955604" y="1274501"/>
            <a:chExt cx="1318161" cy="587576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CBFA2AEA-00D2-6944-AEC5-69B762ED2509}"/>
                </a:ext>
              </a:extLst>
            </p:cNvPr>
            <p:cNvCxnSpPr/>
            <p:nvPr/>
          </p:nvCxnSpPr>
          <p:spPr>
            <a:xfrm flipV="1">
              <a:off x="5955604" y="1616910"/>
              <a:ext cx="237772" cy="24516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41A6E76-41EA-1147-852C-EC58B4B96D87}"/>
                </a:ext>
              </a:extLst>
            </p:cNvPr>
            <p:cNvSpPr txBox="1"/>
            <p:nvPr/>
          </p:nvSpPr>
          <p:spPr>
            <a:xfrm>
              <a:off x="5955604" y="1274501"/>
              <a:ext cx="13181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dirty="0"/>
                <a:t>and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05681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8FE2FEA-F7AA-AF4A-B5DF-2F7C187790A7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30" name="Title 1">
              <a:extLst>
                <a:ext uri="{FF2B5EF4-FFF2-40B4-BE49-F238E27FC236}">
                  <a16:creationId xmlns:a16="http://schemas.microsoft.com/office/drawing/2014/main" id="{0391CB43-4CDE-564A-923A-74CFF9540624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5"/>
                  </a:solidFill>
                </a:rPr>
                <a:t>visualise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39DE42F-0885-9F47-AC07-9B424F9BC98A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5C274607-4842-9249-A742-828191B687C2}"/>
              </a:ext>
            </a:extLst>
          </p:cNvPr>
          <p:cNvSpPr/>
          <p:nvPr/>
        </p:nvSpPr>
        <p:spPr>
          <a:xfrm>
            <a:off x="838200" y="1827425"/>
            <a:ext cx="5698524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ggplot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64A26F-ECCB-C340-A4B0-0D7DA394DB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1705" y="1777997"/>
            <a:ext cx="5480295" cy="463056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1CB6049-849A-684E-9626-B29F313C0586}"/>
              </a:ext>
            </a:extLst>
          </p:cNvPr>
          <p:cNvSpPr txBox="1"/>
          <p:nvPr/>
        </p:nvSpPr>
        <p:spPr>
          <a:xfrm>
            <a:off x="8123124" y="3723946"/>
            <a:ext cx="2681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/>
              <a:t>(an empty plot)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2D467C6-43A5-6149-A61F-3E37E0D3CF37}"/>
              </a:ext>
            </a:extLst>
          </p:cNvPr>
          <p:cNvSpPr txBox="1"/>
          <p:nvPr/>
        </p:nvSpPr>
        <p:spPr>
          <a:xfrm>
            <a:off x="6092307" y="788118"/>
            <a:ext cx="60716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AU" sz="1200" dirty="0">
                <a:solidFill>
                  <a:schemeClr val="accent2"/>
                </a:solidFill>
              </a:rPr>
              <a:t>don’t copy this code down; just watch for now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5C245E6-FA84-C844-8D20-61CD943CCCBF}"/>
              </a:ext>
            </a:extLst>
          </p:cNvPr>
          <p:cNvSpPr txBox="1">
            <a:spLocks/>
          </p:cNvSpPr>
          <p:nvPr/>
        </p:nvSpPr>
        <p:spPr>
          <a:xfrm>
            <a:off x="810490" y="675944"/>
            <a:ext cx="10515600" cy="6074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Visualising our data: step by step</a:t>
            </a:r>
          </a:p>
        </p:txBody>
      </p:sp>
    </p:spTree>
    <p:extLst>
      <p:ext uri="{BB962C8B-B14F-4D97-AF65-F5344CB8AC3E}">
        <p14:creationId xmlns:p14="http://schemas.microsoft.com/office/powerpoint/2010/main" val="1344568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8FE2FEA-F7AA-AF4A-B5DF-2F7C187790A7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30" name="Title 1">
              <a:extLst>
                <a:ext uri="{FF2B5EF4-FFF2-40B4-BE49-F238E27FC236}">
                  <a16:creationId xmlns:a16="http://schemas.microsoft.com/office/drawing/2014/main" id="{0391CB43-4CDE-564A-923A-74CFF9540624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5"/>
                  </a:solidFill>
                </a:rPr>
                <a:t>visualise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39DE42F-0885-9F47-AC07-9B424F9BC98A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5C274607-4842-9249-A742-828191B687C2}"/>
              </a:ext>
            </a:extLst>
          </p:cNvPr>
          <p:cNvSpPr/>
          <p:nvPr/>
        </p:nvSpPr>
        <p:spPr>
          <a:xfrm>
            <a:off x="838200" y="1827425"/>
            <a:ext cx="5698524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ggplot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gapminder)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64A26F-ECCB-C340-A4B0-0D7DA394DB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1705" y="1777997"/>
            <a:ext cx="5480295" cy="463056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A93087D-F57D-9448-AE93-632E2D6C66CF}"/>
              </a:ext>
            </a:extLst>
          </p:cNvPr>
          <p:cNvSpPr txBox="1"/>
          <p:nvPr/>
        </p:nvSpPr>
        <p:spPr>
          <a:xfrm>
            <a:off x="6092307" y="788118"/>
            <a:ext cx="60716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AU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don’t copy this code down; just watch for now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AF23727-C5BB-8F41-B652-F01682B9033F}"/>
              </a:ext>
            </a:extLst>
          </p:cNvPr>
          <p:cNvSpPr txBox="1">
            <a:spLocks/>
          </p:cNvSpPr>
          <p:nvPr/>
        </p:nvSpPr>
        <p:spPr>
          <a:xfrm>
            <a:off x="810490" y="675944"/>
            <a:ext cx="10515600" cy="6074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Visualising our data</a:t>
            </a:r>
          </a:p>
        </p:txBody>
      </p:sp>
    </p:spTree>
    <p:extLst>
      <p:ext uri="{BB962C8B-B14F-4D97-AF65-F5344CB8AC3E}">
        <p14:creationId xmlns:p14="http://schemas.microsoft.com/office/powerpoint/2010/main" val="203877996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8FE2FEA-F7AA-AF4A-B5DF-2F7C187790A7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30" name="Title 1">
              <a:extLst>
                <a:ext uri="{FF2B5EF4-FFF2-40B4-BE49-F238E27FC236}">
                  <a16:creationId xmlns:a16="http://schemas.microsoft.com/office/drawing/2014/main" id="{0391CB43-4CDE-564A-923A-74CFF9540624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5"/>
                  </a:solidFill>
                </a:rPr>
                <a:t>visualise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39DE42F-0885-9F47-AC07-9B424F9BC98A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5C274607-4842-9249-A742-828191B687C2}"/>
              </a:ext>
            </a:extLst>
          </p:cNvPr>
          <p:cNvSpPr/>
          <p:nvPr/>
        </p:nvSpPr>
        <p:spPr>
          <a:xfrm>
            <a:off x="838200" y="1827425"/>
            <a:ext cx="5698524" cy="6463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ggplot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gapminder)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lifeExp)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64A26F-ECCB-C340-A4B0-0D7DA394DB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1705" y="1777997"/>
            <a:ext cx="5480295" cy="463056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2D830E9-A8B4-2A45-9388-4E2ED21742A5}"/>
              </a:ext>
            </a:extLst>
          </p:cNvPr>
          <p:cNvSpPr txBox="1"/>
          <p:nvPr/>
        </p:nvSpPr>
        <p:spPr>
          <a:xfrm>
            <a:off x="6092307" y="788118"/>
            <a:ext cx="60716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AU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don’t copy this code down; just watch for now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A232AC5-DC7C-534B-BBCD-6350985DE80E}"/>
              </a:ext>
            </a:extLst>
          </p:cNvPr>
          <p:cNvSpPr txBox="1">
            <a:spLocks/>
          </p:cNvSpPr>
          <p:nvPr/>
        </p:nvSpPr>
        <p:spPr>
          <a:xfrm>
            <a:off x="810490" y="675944"/>
            <a:ext cx="10515600" cy="6074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Visualising our data</a:t>
            </a:r>
          </a:p>
        </p:txBody>
      </p:sp>
    </p:spTree>
    <p:extLst>
      <p:ext uri="{BB962C8B-B14F-4D97-AF65-F5344CB8AC3E}">
        <p14:creationId xmlns:p14="http://schemas.microsoft.com/office/powerpoint/2010/main" val="105076757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8FE2FEA-F7AA-AF4A-B5DF-2F7C187790A7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30" name="Title 1">
              <a:extLst>
                <a:ext uri="{FF2B5EF4-FFF2-40B4-BE49-F238E27FC236}">
                  <a16:creationId xmlns:a16="http://schemas.microsoft.com/office/drawing/2014/main" id="{0391CB43-4CDE-564A-923A-74CFF9540624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5"/>
                  </a:solidFill>
                </a:rPr>
                <a:t>visualise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39DE42F-0885-9F47-AC07-9B424F9BC98A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5C274607-4842-9249-A742-828191B687C2}"/>
              </a:ext>
            </a:extLst>
          </p:cNvPr>
          <p:cNvSpPr/>
          <p:nvPr/>
        </p:nvSpPr>
        <p:spPr>
          <a:xfrm>
            <a:off x="838200" y="1827425"/>
            <a:ext cx="5698524" cy="92333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ggplot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gapminder)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lifeExp,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gdpPercap)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64A26F-ECCB-C340-A4B0-0D7DA394DB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1705" y="1777997"/>
            <a:ext cx="5480295" cy="463056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14FD52A-73F6-1D46-B1CE-7FC8A84A6DEB}"/>
              </a:ext>
            </a:extLst>
          </p:cNvPr>
          <p:cNvSpPr txBox="1"/>
          <p:nvPr/>
        </p:nvSpPr>
        <p:spPr>
          <a:xfrm>
            <a:off x="6092307" y="788118"/>
            <a:ext cx="60716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AU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don’t copy this code down; just watch for now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558D010-3F5F-824C-843B-652F9F46F4F4}"/>
              </a:ext>
            </a:extLst>
          </p:cNvPr>
          <p:cNvSpPr txBox="1">
            <a:spLocks/>
          </p:cNvSpPr>
          <p:nvPr/>
        </p:nvSpPr>
        <p:spPr>
          <a:xfrm>
            <a:off x="810490" y="675944"/>
            <a:ext cx="10515600" cy="6074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Visualising our data</a:t>
            </a:r>
          </a:p>
        </p:txBody>
      </p:sp>
    </p:spTree>
    <p:extLst>
      <p:ext uri="{BB962C8B-B14F-4D97-AF65-F5344CB8AC3E}">
        <p14:creationId xmlns:p14="http://schemas.microsoft.com/office/powerpoint/2010/main" val="162332878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8FE2FEA-F7AA-AF4A-B5DF-2F7C187790A7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30" name="Title 1">
              <a:extLst>
                <a:ext uri="{FF2B5EF4-FFF2-40B4-BE49-F238E27FC236}">
                  <a16:creationId xmlns:a16="http://schemas.microsoft.com/office/drawing/2014/main" id="{0391CB43-4CDE-564A-923A-74CFF9540624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5"/>
                  </a:solidFill>
                </a:rPr>
                <a:t>visualise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39DE42F-0885-9F47-AC07-9B424F9BC98A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5C274607-4842-9249-A742-828191B687C2}"/>
              </a:ext>
            </a:extLst>
          </p:cNvPr>
          <p:cNvSpPr/>
          <p:nvPr/>
        </p:nvSpPr>
        <p:spPr>
          <a:xfrm>
            <a:off x="838200" y="1827425"/>
            <a:ext cx="5698524" cy="120032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ggplot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gapminder)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lifeExp,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gdpPercap)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geom_point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64A26F-ECCB-C340-A4B0-0D7DA394DB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1705" y="1777997"/>
            <a:ext cx="5480295" cy="463056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D85297D-E67B-0D4F-A4F4-578D90D0C83A}"/>
              </a:ext>
            </a:extLst>
          </p:cNvPr>
          <p:cNvSpPr txBox="1"/>
          <p:nvPr/>
        </p:nvSpPr>
        <p:spPr>
          <a:xfrm>
            <a:off x="6092307" y="788118"/>
            <a:ext cx="60716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AU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don’t copy this code down; just watch for now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A7ED80-FF8F-ED45-85F5-B24BFF5463F3}"/>
              </a:ext>
            </a:extLst>
          </p:cNvPr>
          <p:cNvSpPr txBox="1">
            <a:spLocks/>
          </p:cNvSpPr>
          <p:nvPr/>
        </p:nvSpPr>
        <p:spPr>
          <a:xfrm>
            <a:off x="810490" y="675944"/>
            <a:ext cx="10515600" cy="6074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Visualising our data</a:t>
            </a:r>
          </a:p>
        </p:txBody>
      </p:sp>
    </p:spTree>
    <p:extLst>
      <p:ext uri="{BB962C8B-B14F-4D97-AF65-F5344CB8AC3E}">
        <p14:creationId xmlns:p14="http://schemas.microsoft.com/office/powerpoint/2010/main" val="70292146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8FE2FEA-F7AA-AF4A-B5DF-2F7C187790A7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30" name="Title 1">
              <a:extLst>
                <a:ext uri="{FF2B5EF4-FFF2-40B4-BE49-F238E27FC236}">
                  <a16:creationId xmlns:a16="http://schemas.microsoft.com/office/drawing/2014/main" id="{0391CB43-4CDE-564A-923A-74CFF9540624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5"/>
                  </a:solidFill>
                </a:rPr>
                <a:t>visualise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39DE42F-0885-9F47-AC07-9B424F9BC98A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5C274607-4842-9249-A742-828191B687C2}"/>
              </a:ext>
            </a:extLst>
          </p:cNvPr>
          <p:cNvSpPr/>
          <p:nvPr/>
        </p:nvSpPr>
        <p:spPr>
          <a:xfrm>
            <a:off x="838200" y="1827425"/>
            <a:ext cx="5698524" cy="147732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ggplot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gapminder)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lifeExp,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gdpPercap,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colour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continent)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geom_point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64A26F-ECCB-C340-A4B0-0D7DA394DB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1705" y="1777997"/>
            <a:ext cx="5480295" cy="463056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483F7CF-45CB-B444-A82E-E2E83F086B7E}"/>
              </a:ext>
            </a:extLst>
          </p:cNvPr>
          <p:cNvSpPr txBox="1"/>
          <p:nvPr/>
        </p:nvSpPr>
        <p:spPr>
          <a:xfrm>
            <a:off x="6092307" y="788118"/>
            <a:ext cx="60716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AU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don’t copy this code down; just watch for now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045CA071-B3E6-0545-954E-E3620F03366D}"/>
              </a:ext>
            </a:extLst>
          </p:cNvPr>
          <p:cNvSpPr txBox="1">
            <a:spLocks/>
          </p:cNvSpPr>
          <p:nvPr/>
        </p:nvSpPr>
        <p:spPr>
          <a:xfrm>
            <a:off x="810490" y="675944"/>
            <a:ext cx="10515600" cy="6074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Visualising our data</a:t>
            </a:r>
          </a:p>
        </p:txBody>
      </p:sp>
    </p:spTree>
    <p:extLst>
      <p:ext uri="{BB962C8B-B14F-4D97-AF65-F5344CB8AC3E}">
        <p14:creationId xmlns:p14="http://schemas.microsoft.com/office/powerpoint/2010/main" val="2994952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2263"/>
            <a:ext cx="10515600" cy="49121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We are here to learn more about data science and R.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AU" dirty="0"/>
              <a:t>We are doing </a:t>
            </a:r>
            <a:r>
              <a:rPr lang="en-AU" i="1" dirty="0"/>
              <a:t>this</a:t>
            </a:r>
            <a:r>
              <a:rPr lang="en-AU" dirty="0"/>
              <a:t> because we want </a:t>
            </a:r>
            <a:r>
              <a:rPr lang="en-AU" b="1" dirty="0"/>
              <a:t>extract insight</a:t>
            </a:r>
            <a:r>
              <a:rPr lang="en-AU" dirty="0"/>
              <a:t> out of data. </a:t>
            </a:r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r>
              <a:rPr lang="en-AU" dirty="0"/>
              <a:t>We want to be able to </a:t>
            </a:r>
            <a:r>
              <a:rPr lang="en-AU" b="1" dirty="0"/>
              <a:t>learn something</a:t>
            </a:r>
            <a:r>
              <a:rPr lang="en-AU" dirty="0"/>
              <a:t> from the information we have.</a:t>
            </a:r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r>
              <a:rPr lang="en-AU"/>
              <a:t>Data is </a:t>
            </a:r>
            <a:r>
              <a:rPr lang="en-AU" dirty="0"/>
              <a:t>fun! But it can be hard to make sense of.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1AADFDE-B355-3248-8EF2-03D1DBCEB7A9}"/>
              </a:ext>
            </a:extLst>
          </p:cNvPr>
          <p:cNvGrpSpPr/>
          <p:nvPr/>
        </p:nvGrpSpPr>
        <p:grpSpPr>
          <a:xfrm>
            <a:off x="8568640" y="0"/>
            <a:ext cx="3180908" cy="1110749"/>
            <a:chOff x="8568640" y="0"/>
            <a:chExt cx="3180908" cy="1110749"/>
          </a:xfrm>
        </p:grpSpPr>
        <p:sp>
          <p:nvSpPr>
            <p:cNvPr id="10" name="Title 1">
              <a:extLst>
                <a:ext uri="{FF2B5EF4-FFF2-40B4-BE49-F238E27FC236}">
                  <a16:creationId xmlns:a16="http://schemas.microsoft.com/office/drawing/2014/main" id="{BB72E18C-9B27-7C4C-9DF3-E9BBB322607A}"/>
                </a:ext>
              </a:extLst>
            </p:cNvPr>
            <p:cNvSpPr txBox="1">
              <a:spLocks/>
            </p:cNvSpPr>
            <p:nvPr/>
          </p:nvSpPr>
          <p:spPr>
            <a:xfrm>
              <a:off x="9719662" y="0"/>
              <a:ext cx="2029886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welcome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2603824-1957-054A-AFAF-575D330FBE84}"/>
                </a:ext>
              </a:extLst>
            </p:cNvPr>
            <p:cNvSpPr/>
            <p:nvPr/>
          </p:nvSpPr>
          <p:spPr>
            <a:xfrm>
              <a:off x="8568640" y="320405"/>
              <a:ext cx="1151021" cy="46994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D46AF1D5-FBFC-614A-9DC6-F33BD06B6918}"/>
              </a:ext>
            </a:extLst>
          </p:cNvPr>
          <p:cNvSpPr/>
          <p:nvPr/>
        </p:nvSpPr>
        <p:spPr>
          <a:xfrm>
            <a:off x="800957" y="630578"/>
            <a:ext cx="444224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/>
              <a:t>Why are we all here?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14130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8FE2FEA-F7AA-AF4A-B5DF-2F7C187790A7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30" name="Title 1">
              <a:extLst>
                <a:ext uri="{FF2B5EF4-FFF2-40B4-BE49-F238E27FC236}">
                  <a16:creationId xmlns:a16="http://schemas.microsoft.com/office/drawing/2014/main" id="{0391CB43-4CDE-564A-923A-74CFF9540624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5"/>
                  </a:solidFill>
                </a:rPr>
                <a:t>visualise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39DE42F-0885-9F47-AC07-9B424F9BC98A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5C274607-4842-9249-A742-828191B687C2}"/>
              </a:ext>
            </a:extLst>
          </p:cNvPr>
          <p:cNvSpPr/>
          <p:nvPr/>
        </p:nvSpPr>
        <p:spPr>
          <a:xfrm>
            <a:off x="838200" y="1827425"/>
            <a:ext cx="5698524" cy="175432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ggplot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gapminder)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lifeExp,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gdpPercap,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colour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continent,</a:t>
            </a:r>
          </a:p>
          <a:p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size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pop)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geom_point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64A26F-ECCB-C340-A4B0-0D7DA394DB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1705" y="1777997"/>
            <a:ext cx="5480295" cy="463056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5D2EE73-2704-4D47-B9FC-B10D72133E1B}"/>
              </a:ext>
            </a:extLst>
          </p:cNvPr>
          <p:cNvSpPr txBox="1"/>
          <p:nvPr/>
        </p:nvSpPr>
        <p:spPr>
          <a:xfrm>
            <a:off x="6092307" y="788118"/>
            <a:ext cx="60716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AU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don’t copy this code down; just watch for now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9EB9060-CDCD-204F-8405-21AB8B702CC4}"/>
              </a:ext>
            </a:extLst>
          </p:cNvPr>
          <p:cNvSpPr txBox="1">
            <a:spLocks/>
          </p:cNvSpPr>
          <p:nvPr/>
        </p:nvSpPr>
        <p:spPr>
          <a:xfrm>
            <a:off x="810490" y="675944"/>
            <a:ext cx="10515600" cy="6074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Visualising our data</a:t>
            </a:r>
          </a:p>
        </p:txBody>
      </p:sp>
    </p:spTree>
    <p:extLst>
      <p:ext uri="{BB962C8B-B14F-4D97-AF65-F5344CB8AC3E}">
        <p14:creationId xmlns:p14="http://schemas.microsoft.com/office/powerpoint/2010/main" val="174259504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8FE2FEA-F7AA-AF4A-B5DF-2F7C187790A7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30" name="Title 1">
              <a:extLst>
                <a:ext uri="{FF2B5EF4-FFF2-40B4-BE49-F238E27FC236}">
                  <a16:creationId xmlns:a16="http://schemas.microsoft.com/office/drawing/2014/main" id="{0391CB43-4CDE-564A-923A-74CFF9540624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5"/>
                  </a:solidFill>
                </a:rPr>
                <a:t>visualise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39DE42F-0885-9F47-AC07-9B424F9BC98A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5C274607-4842-9249-A742-828191B687C2}"/>
              </a:ext>
            </a:extLst>
          </p:cNvPr>
          <p:cNvSpPr/>
          <p:nvPr/>
        </p:nvSpPr>
        <p:spPr>
          <a:xfrm>
            <a:off x="838200" y="1827425"/>
            <a:ext cx="5698524" cy="230832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ggplot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gapminder)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lifeExp,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gdpPercap,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colour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continent,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pop)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geom_point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geom_smooth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endParaRPr lang="en-AU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64A26F-ECCB-C340-A4B0-0D7DA394DB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1705" y="1777997"/>
            <a:ext cx="5480295" cy="463056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A1B8945-E541-2444-AE10-8984AA2E0A07}"/>
              </a:ext>
            </a:extLst>
          </p:cNvPr>
          <p:cNvSpPr txBox="1"/>
          <p:nvPr/>
        </p:nvSpPr>
        <p:spPr>
          <a:xfrm>
            <a:off x="6092307" y="788118"/>
            <a:ext cx="60716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AU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don’t copy this code down; just watch for now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9CE321B0-7F43-6A46-99D9-7D153513F399}"/>
              </a:ext>
            </a:extLst>
          </p:cNvPr>
          <p:cNvSpPr txBox="1">
            <a:spLocks/>
          </p:cNvSpPr>
          <p:nvPr/>
        </p:nvSpPr>
        <p:spPr>
          <a:xfrm>
            <a:off x="810490" y="675944"/>
            <a:ext cx="10515600" cy="6074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Visualising our data</a:t>
            </a:r>
          </a:p>
        </p:txBody>
      </p:sp>
    </p:spTree>
    <p:extLst>
      <p:ext uri="{BB962C8B-B14F-4D97-AF65-F5344CB8AC3E}">
        <p14:creationId xmlns:p14="http://schemas.microsoft.com/office/powerpoint/2010/main" val="43427127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8FE2FEA-F7AA-AF4A-B5DF-2F7C187790A7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30" name="Title 1">
              <a:extLst>
                <a:ext uri="{FF2B5EF4-FFF2-40B4-BE49-F238E27FC236}">
                  <a16:creationId xmlns:a16="http://schemas.microsoft.com/office/drawing/2014/main" id="{0391CB43-4CDE-564A-923A-74CFF9540624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5"/>
                  </a:solidFill>
                </a:rPr>
                <a:t>visualise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39DE42F-0885-9F47-AC07-9B424F9BC98A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5C274607-4842-9249-A742-828191B687C2}"/>
              </a:ext>
            </a:extLst>
          </p:cNvPr>
          <p:cNvSpPr/>
          <p:nvPr/>
        </p:nvSpPr>
        <p:spPr>
          <a:xfrm>
            <a:off x="838200" y="1827425"/>
            <a:ext cx="5698524" cy="230832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ggplot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gapminder)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lifeExp,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gdpPercap,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colour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continent,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pop)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geom_point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geom_smooth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scale_y_log10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64A26F-ECCB-C340-A4B0-0D7DA394DB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1705" y="1777997"/>
            <a:ext cx="5480295" cy="463056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C07B6B2-9016-4D41-BC65-9EF0CE8703D6}"/>
              </a:ext>
            </a:extLst>
          </p:cNvPr>
          <p:cNvSpPr txBox="1"/>
          <p:nvPr/>
        </p:nvSpPr>
        <p:spPr>
          <a:xfrm>
            <a:off x="6092307" y="788118"/>
            <a:ext cx="60716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AU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don’t copy this code down; just watch for now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93F29DB5-7BAD-1243-AE36-DA0C45978A5F}"/>
              </a:ext>
            </a:extLst>
          </p:cNvPr>
          <p:cNvSpPr txBox="1">
            <a:spLocks/>
          </p:cNvSpPr>
          <p:nvPr/>
        </p:nvSpPr>
        <p:spPr>
          <a:xfrm>
            <a:off x="810490" y="675944"/>
            <a:ext cx="10515600" cy="6074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Visualising our data</a:t>
            </a:r>
          </a:p>
        </p:txBody>
      </p:sp>
    </p:spTree>
    <p:extLst>
      <p:ext uri="{BB962C8B-B14F-4D97-AF65-F5344CB8AC3E}">
        <p14:creationId xmlns:p14="http://schemas.microsoft.com/office/powerpoint/2010/main" val="318654380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8FE2FEA-F7AA-AF4A-B5DF-2F7C187790A7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30" name="Title 1">
              <a:extLst>
                <a:ext uri="{FF2B5EF4-FFF2-40B4-BE49-F238E27FC236}">
                  <a16:creationId xmlns:a16="http://schemas.microsoft.com/office/drawing/2014/main" id="{0391CB43-4CDE-564A-923A-74CFF9540624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5"/>
                  </a:solidFill>
                </a:rPr>
                <a:t>visualise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39DE42F-0885-9F47-AC07-9B424F9BC98A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5C274607-4842-9249-A742-828191B687C2}"/>
              </a:ext>
            </a:extLst>
          </p:cNvPr>
          <p:cNvSpPr/>
          <p:nvPr/>
        </p:nvSpPr>
        <p:spPr>
          <a:xfrm>
            <a:off x="838200" y="1827425"/>
            <a:ext cx="5698524" cy="258532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ggplot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gapminder)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lifeExp,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gdpPercap,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colour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continent,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pop)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geom_point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geom_smooth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scale_y_log10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facet_wrap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~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continent)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64A26F-ECCB-C340-A4B0-0D7DA394DB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1705" y="1777997"/>
            <a:ext cx="5480295" cy="463056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42F6C6D-A6FD-2741-BB0B-DFB31C8A1C5F}"/>
              </a:ext>
            </a:extLst>
          </p:cNvPr>
          <p:cNvSpPr txBox="1"/>
          <p:nvPr/>
        </p:nvSpPr>
        <p:spPr>
          <a:xfrm>
            <a:off x="6092307" y="788118"/>
            <a:ext cx="60716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AU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don’t copy this code down; just watch for now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8294CD7-B454-8B49-A3A6-8192B81F8A9E}"/>
              </a:ext>
            </a:extLst>
          </p:cNvPr>
          <p:cNvSpPr txBox="1">
            <a:spLocks/>
          </p:cNvSpPr>
          <p:nvPr/>
        </p:nvSpPr>
        <p:spPr>
          <a:xfrm>
            <a:off x="810490" y="675944"/>
            <a:ext cx="10515600" cy="6074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Visualising our data</a:t>
            </a:r>
          </a:p>
        </p:txBody>
      </p:sp>
    </p:spTree>
    <p:extLst>
      <p:ext uri="{BB962C8B-B14F-4D97-AF65-F5344CB8AC3E}">
        <p14:creationId xmlns:p14="http://schemas.microsoft.com/office/powerpoint/2010/main" val="82134335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8FE2FEA-F7AA-AF4A-B5DF-2F7C187790A7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30" name="Title 1">
              <a:extLst>
                <a:ext uri="{FF2B5EF4-FFF2-40B4-BE49-F238E27FC236}">
                  <a16:creationId xmlns:a16="http://schemas.microsoft.com/office/drawing/2014/main" id="{0391CB43-4CDE-564A-923A-74CFF9540624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5"/>
                  </a:solidFill>
                </a:rPr>
                <a:t>visualise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39DE42F-0885-9F47-AC07-9B424F9BC98A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5C274607-4842-9249-A742-828191B687C2}"/>
              </a:ext>
            </a:extLst>
          </p:cNvPr>
          <p:cNvSpPr/>
          <p:nvPr/>
        </p:nvSpPr>
        <p:spPr>
          <a:xfrm>
            <a:off x="838200" y="1827425"/>
            <a:ext cx="5698524" cy="28623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ggplot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gapminder)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lifeExp,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gdpPercap,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colour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continent,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pop)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geom_point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geom_smooth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scale_y_log10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facet_wrap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~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continent)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theme_minimal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64A26F-ECCB-C340-A4B0-0D7DA394DB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1705" y="1777997"/>
            <a:ext cx="5480295" cy="463056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13BD554-9244-EF46-A172-F3F1A31809AE}"/>
              </a:ext>
            </a:extLst>
          </p:cNvPr>
          <p:cNvSpPr txBox="1"/>
          <p:nvPr/>
        </p:nvSpPr>
        <p:spPr>
          <a:xfrm>
            <a:off x="6092307" y="788118"/>
            <a:ext cx="60716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AU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don’t copy this code down; just watch for now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0A0EF2C-F63B-8E42-B258-BF40512E3C56}"/>
              </a:ext>
            </a:extLst>
          </p:cNvPr>
          <p:cNvSpPr txBox="1">
            <a:spLocks/>
          </p:cNvSpPr>
          <p:nvPr/>
        </p:nvSpPr>
        <p:spPr>
          <a:xfrm>
            <a:off x="810490" y="675944"/>
            <a:ext cx="10515600" cy="6074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Visualising our data</a:t>
            </a:r>
          </a:p>
        </p:txBody>
      </p:sp>
    </p:spTree>
    <p:extLst>
      <p:ext uri="{BB962C8B-B14F-4D97-AF65-F5344CB8AC3E}">
        <p14:creationId xmlns:p14="http://schemas.microsoft.com/office/powerpoint/2010/main" val="63427638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8FE2FEA-F7AA-AF4A-B5DF-2F7C187790A7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30" name="Title 1">
              <a:extLst>
                <a:ext uri="{FF2B5EF4-FFF2-40B4-BE49-F238E27FC236}">
                  <a16:creationId xmlns:a16="http://schemas.microsoft.com/office/drawing/2014/main" id="{0391CB43-4CDE-564A-923A-74CFF9540624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5"/>
                  </a:solidFill>
                </a:rPr>
                <a:t>visualise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39DE42F-0885-9F47-AC07-9B424F9BC98A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5C274607-4842-9249-A742-828191B687C2}"/>
              </a:ext>
            </a:extLst>
          </p:cNvPr>
          <p:cNvSpPr/>
          <p:nvPr/>
        </p:nvSpPr>
        <p:spPr>
          <a:xfrm>
            <a:off x="838200" y="1827425"/>
            <a:ext cx="5698524" cy="28623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ggplot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gapminder)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lifeExp,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gdpPercap,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colour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continent,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pop)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geom_point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alpha =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AU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0.3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geom_smooth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scale_y_log10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facet_wrap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~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continent)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theme_minimal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64A26F-ECCB-C340-A4B0-0D7DA394DB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1706" y="1777997"/>
            <a:ext cx="5480293" cy="463056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8B07DE2-2371-5343-A31E-CA9F497CE388}"/>
              </a:ext>
            </a:extLst>
          </p:cNvPr>
          <p:cNvSpPr txBox="1"/>
          <p:nvPr/>
        </p:nvSpPr>
        <p:spPr>
          <a:xfrm>
            <a:off x="6092307" y="788118"/>
            <a:ext cx="60716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AU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don’t copy this code down; just watch for now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F81E2849-66FE-B944-AC22-6C4F098E5798}"/>
              </a:ext>
            </a:extLst>
          </p:cNvPr>
          <p:cNvSpPr txBox="1">
            <a:spLocks/>
          </p:cNvSpPr>
          <p:nvPr/>
        </p:nvSpPr>
        <p:spPr>
          <a:xfrm>
            <a:off x="810490" y="675944"/>
            <a:ext cx="10515600" cy="6074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Visualising our data</a:t>
            </a:r>
          </a:p>
        </p:txBody>
      </p:sp>
    </p:spTree>
    <p:extLst>
      <p:ext uri="{BB962C8B-B14F-4D97-AF65-F5344CB8AC3E}">
        <p14:creationId xmlns:p14="http://schemas.microsoft.com/office/powerpoint/2010/main" val="342376861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8FE2FEA-F7AA-AF4A-B5DF-2F7C187790A7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30" name="Title 1">
              <a:extLst>
                <a:ext uri="{FF2B5EF4-FFF2-40B4-BE49-F238E27FC236}">
                  <a16:creationId xmlns:a16="http://schemas.microsoft.com/office/drawing/2014/main" id="{0391CB43-4CDE-564A-923A-74CFF9540624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5"/>
                  </a:solidFill>
                </a:rPr>
                <a:t>visualise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39DE42F-0885-9F47-AC07-9B424F9BC98A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5C274607-4842-9249-A742-828191B687C2}"/>
              </a:ext>
            </a:extLst>
          </p:cNvPr>
          <p:cNvSpPr/>
          <p:nvPr/>
        </p:nvSpPr>
        <p:spPr>
          <a:xfrm>
            <a:off x="838200" y="1827425"/>
            <a:ext cx="5873506" cy="31393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ggplot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gapminder)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lifeExp,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gdpPercap,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colour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continent,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pop)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geom_point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alpha = </a:t>
            </a:r>
            <a:r>
              <a:rPr lang="en-AU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0.3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geom_smooth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scale_y_log10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facet_wrap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~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continent)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theme_minimal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labs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title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AU" sz="1050" dirty="0">
                <a:latin typeface="Consolas" panose="020B0609020204030204" pitchFamily="49" charset="0"/>
                <a:cs typeface="Consolas" panose="020B0609020204030204" pitchFamily="49" charset="0"/>
              </a:rPr>
              <a:t>“GDP per capita and life expectancy by continent”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64A26F-ECCB-C340-A4B0-0D7DA394DB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1706" y="1777997"/>
            <a:ext cx="5480293" cy="463056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935240C-AD2B-9941-ADE8-39DE94AF471E}"/>
              </a:ext>
            </a:extLst>
          </p:cNvPr>
          <p:cNvSpPr txBox="1"/>
          <p:nvPr/>
        </p:nvSpPr>
        <p:spPr>
          <a:xfrm>
            <a:off x="6092307" y="788118"/>
            <a:ext cx="60716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AU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don’t copy this code down; just watch for now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50E71E5-0A1A-9145-B96E-5560C454B1CD}"/>
              </a:ext>
            </a:extLst>
          </p:cNvPr>
          <p:cNvSpPr txBox="1">
            <a:spLocks/>
          </p:cNvSpPr>
          <p:nvPr/>
        </p:nvSpPr>
        <p:spPr>
          <a:xfrm>
            <a:off x="810490" y="675944"/>
            <a:ext cx="10515600" cy="6074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Visualising our data</a:t>
            </a:r>
          </a:p>
        </p:txBody>
      </p:sp>
    </p:spTree>
    <p:extLst>
      <p:ext uri="{BB962C8B-B14F-4D97-AF65-F5344CB8AC3E}">
        <p14:creationId xmlns:p14="http://schemas.microsoft.com/office/powerpoint/2010/main" val="302717912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8FE2FEA-F7AA-AF4A-B5DF-2F7C187790A7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30" name="Title 1">
              <a:extLst>
                <a:ext uri="{FF2B5EF4-FFF2-40B4-BE49-F238E27FC236}">
                  <a16:creationId xmlns:a16="http://schemas.microsoft.com/office/drawing/2014/main" id="{0391CB43-4CDE-564A-923A-74CFF9540624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5"/>
                  </a:solidFill>
                </a:rPr>
                <a:t>visualise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39DE42F-0885-9F47-AC07-9B424F9BC98A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5C274607-4842-9249-A742-828191B687C2}"/>
              </a:ext>
            </a:extLst>
          </p:cNvPr>
          <p:cNvSpPr/>
          <p:nvPr/>
        </p:nvSpPr>
        <p:spPr>
          <a:xfrm>
            <a:off x="838200" y="1827425"/>
            <a:ext cx="5873506" cy="34163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ggplot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gapminder)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lifeExp,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gdpPercap,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colour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continent,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pop)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geom_point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alpha = </a:t>
            </a:r>
            <a:r>
              <a:rPr lang="en-AU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0.3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geom_smooth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scale_y_log10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facet_wrap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~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continent)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theme_minimal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labs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title = </a:t>
            </a:r>
            <a:r>
              <a:rPr lang="en-AU" sz="1050" dirty="0">
                <a:latin typeface="Consolas" panose="020B0609020204030204" pitchFamily="49" charset="0"/>
                <a:cs typeface="Consolas" panose="020B0609020204030204" pitchFamily="49" charset="0"/>
              </a:rPr>
              <a:t>“GDP per capita and life expectancy by continent”,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     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“Life expectancy”)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64A26F-ECCB-C340-A4B0-0D7DA394DB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1706" y="1777997"/>
            <a:ext cx="5480293" cy="463056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04BA3BF-CB79-1645-B089-E6902BD3FA3F}"/>
              </a:ext>
            </a:extLst>
          </p:cNvPr>
          <p:cNvSpPr txBox="1"/>
          <p:nvPr/>
        </p:nvSpPr>
        <p:spPr>
          <a:xfrm>
            <a:off x="6092307" y="788118"/>
            <a:ext cx="60716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AU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don’t copy this code down; just watch for now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05F00657-962D-214D-8C28-14F2D3C17194}"/>
              </a:ext>
            </a:extLst>
          </p:cNvPr>
          <p:cNvSpPr txBox="1">
            <a:spLocks/>
          </p:cNvSpPr>
          <p:nvPr/>
        </p:nvSpPr>
        <p:spPr>
          <a:xfrm>
            <a:off x="810490" y="675944"/>
            <a:ext cx="10515600" cy="6074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Visualising our data</a:t>
            </a:r>
          </a:p>
        </p:txBody>
      </p:sp>
    </p:spTree>
    <p:extLst>
      <p:ext uri="{BB962C8B-B14F-4D97-AF65-F5344CB8AC3E}">
        <p14:creationId xmlns:p14="http://schemas.microsoft.com/office/powerpoint/2010/main" val="404055276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8FE2FEA-F7AA-AF4A-B5DF-2F7C187790A7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30" name="Title 1">
              <a:extLst>
                <a:ext uri="{FF2B5EF4-FFF2-40B4-BE49-F238E27FC236}">
                  <a16:creationId xmlns:a16="http://schemas.microsoft.com/office/drawing/2014/main" id="{0391CB43-4CDE-564A-923A-74CFF9540624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5"/>
                  </a:solidFill>
                </a:rPr>
                <a:t>visualise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39DE42F-0885-9F47-AC07-9B424F9BC98A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5C274607-4842-9249-A742-828191B687C2}"/>
              </a:ext>
            </a:extLst>
          </p:cNvPr>
          <p:cNvSpPr/>
          <p:nvPr/>
        </p:nvSpPr>
        <p:spPr>
          <a:xfrm>
            <a:off x="838200" y="1827425"/>
            <a:ext cx="5873506" cy="369331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ggplot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gapminder)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lifeExp,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gdpPercap,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colour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continent,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pop)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geom_point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alpha = </a:t>
            </a:r>
            <a:r>
              <a:rPr lang="en-AU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0.3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geom_smooth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scale_y_log10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facet_wrap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~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continent)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theme_minimal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labs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title = </a:t>
            </a:r>
            <a:r>
              <a:rPr lang="en-AU" sz="1050" dirty="0">
                <a:latin typeface="Consolas" panose="020B0609020204030204" pitchFamily="49" charset="0"/>
                <a:cs typeface="Consolas" panose="020B0609020204030204" pitchFamily="49" charset="0"/>
              </a:rPr>
              <a:t>“GDP per capita and life expectancy by continent”,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     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“Life expectancy”,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"GDP per capita”)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64A26F-ECCB-C340-A4B0-0D7DA394DB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1706" y="1777997"/>
            <a:ext cx="5480293" cy="463056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46EE575-49C9-0547-BEF5-8D583FF4E022}"/>
              </a:ext>
            </a:extLst>
          </p:cNvPr>
          <p:cNvSpPr txBox="1"/>
          <p:nvPr/>
        </p:nvSpPr>
        <p:spPr>
          <a:xfrm>
            <a:off x="6092307" y="788118"/>
            <a:ext cx="60716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AU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don’t copy this code down; just watch for now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AE55EC9-E6D1-6C4B-89FB-AA8A410A2054}"/>
              </a:ext>
            </a:extLst>
          </p:cNvPr>
          <p:cNvSpPr txBox="1">
            <a:spLocks/>
          </p:cNvSpPr>
          <p:nvPr/>
        </p:nvSpPr>
        <p:spPr>
          <a:xfrm>
            <a:off x="810490" y="675944"/>
            <a:ext cx="10515600" cy="6074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Visualising our data</a:t>
            </a:r>
          </a:p>
        </p:txBody>
      </p:sp>
    </p:spTree>
    <p:extLst>
      <p:ext uri="{BB962C8B-B14F-4D97-AF65-F5344CB8AC3E}">
        <p14:creationId xmlns:p14="http://schemas.microsoft.com/office/powerpoint/2010/main" val="135842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8FE2FEA-F7AA-AF4A-B5DF-2F7C187790A7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30" name="Title 1">
              <a:extLst>
                <a:ext uri="{FF2B5EF4-FFF2-40B4-BE49-F238E27FC236}">
                  <a16:creationId xmlns:a16="http://schemas.microsoft.com/office/drawing/2014/main" id="{0391CB43-4CDE-564A-923A-74CFF9540624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5"/>
                  </a:solidFill>
                </a:rPr>
                <a:t>visualise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39DE42F-0885-9F47-AC07-9B424F9BC98A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5C274607-4842-9249-A742-828191B687C2}"/>
              </a:ext>
            </a:extLst>
          </p:cNvPr>
          <p:cNvSpPr/>
          <p:nvPr/>
        </p:nvSpPr>
        <p:spPr>
          <a:xfrm>
            <a:off x="838200" y="1827425"/>
            <a:ext cx="5873506" cy="424731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ggplot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gapminder)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lifeExp,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gdpPercap,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colour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continent,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pop)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geom_point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alpha =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AU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0.3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geom_smooth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scale_y_log10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facet_wrap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~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continent)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theme_minimal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labs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title = </a:t>
            </a:r>
            <a:r>
              <a:rPr lang="en-AU" sz="1050" dirty="0">
                <a:latin typeface="Consolas" panose="020B0609020204030204" pitchFamily="49" charset="0"/>
                <a:cs typeface="Consolas" panose="020B0609020204030204" pitchFamily="49" charset="0"/>
              </a:rPr>
              <a:t>“GDP per capita and life expectancy by continent”,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     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“Life expectancy”,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     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"GDP per capita”,</a:t>
            </a:r>
          </a:p>
          <a:p>
            <a:pPr lvl="0"/>
            <a:r>
              <a:rPr lang="en-AU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colour = </a:t>
            </a:r>
            <a:r>
              <a:rPr lang="en-AU" sz="12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"Continent"</a:t>
            </a:r>
            <a:r>
              <a:rPr lang="en-AU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size = </a:t>
            </a:r>
            <a:r>
              <a:rPr lang="en-AU" sz="12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"Population”,</a:t>
            </a:r>
          </a:p>
          <a:p>
            <a:pPr lvl="0"/>
            <a:r>
              <a:rPr lang="en-AU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caption = </a:t>
            </a:r>
            <a:r>
              <a:rPr lang="en-AU" sz="10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"Source: Gapminder https://</a:t>
            </a:r>
            <a:r>
              <a:rPr lang="en-AU" sz="1000" dirty="0" err="1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www.gapminder.org</a:t>
            </a:r>
            <a:r>
              <a:rPr lang="en-AU" sz="10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/."</a:t>
            </a:r>
            <a:r>
              <a:rPr lang="en-AU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64A26F-ECCB-C340-A4B0-0D7DA394DB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1706" y="1777997"/>
            <a:ext cx="5480293" cy="463056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AD5B270-7362-C143-9986-F0A8F1A31519}"/>
              </a:ext>
            </a:extLst>
          </p:cNvPr>
          <p:cNvSpPr txBox="1"/>
          <p:nvPr/>
        </p:nvSpPr>
        <p:spPr>
          <a:xfrm>
            <a:off x="6092307" y="788118"/>
            <a:ext cx="60716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AU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don’t copy this code down; just watch for now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F1C4B39-9FCE-3D4B-BBD2-313C2FB593FD}"/>
              </a:ext>
            </a:extLst>
          </p:cNvPr>
          <p:cNvSpPr txBox="1">
            <a:spLocks/>
          </p:cNvSpPr>
          <p:nvPr/>
        </p:nvSpPr>
        <p:spPr>
          <a:xfrm>
            <a:off x="810490" y="675944"/>
            <a:ext cx="10515600" cy="6074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Visualising our data</a:t>
            </a:r>
          </a:p>
        </p:txBody>
      </p:sp>
    </p:spTree>
    <p:extLst>
      <p:ext uri="{BB962C8B-B14F-4D97-AF65-F5344CB8AC3E}">
        <p14:creationId xmlns:p14="http://schemas.microsoft.com/office/powerpoint/2010/main" val="17491650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5520" y="675608"/>
            <a:ext cx="10515600" cy="842574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What we are doing with data science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830708A-F02C-D241-8CCB-7F943012F2DC}"/>
              </a:ext>
            </a:extLst>
          </p:cNvPr>
          <p:cNvGrpSpPr/>
          <p:nvPr/>
        </p:nvGrpSpPr>
        <p:grpSpPr>
          <a:xfrm>
            <a:off x="429746" y="1696282"/>
            <a:ext cx="11773668" cy="4483511"/>
            <a:chOff x="-80614" y="611767"/>
            <a:chExt cx="11773668" cy="4483511"/>
          </a:xfrm>
        </p:grpSpPr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23B3419-F85C-894A-B607-5DF85DA6BEF6}"/>
                </a:ext>
              </a:extLst>
            </p:cNvPr>
            <p:cNvSpPr txBox="1">
              <a:spLocks/>
            </p:cNvSpPr>
            <p:nvPr/>
          </p:nvSpPr>
          <p:spPr>
            <a:xfrm>
              <a:off x="-80614" y="2575245"/>
              <a:ext cx="2130473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lnSpcReduction="100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4000" b="1" dirty="0">
                  <a:solidFill>
                    <a:schemeClr val="accent2"/>
                  </a:solidFill>
                </a:rPr>
                <a:t>read</a:t>
              </a:r>
            </a:p>
            <a:p>
              <a:r>
                <a:rPr lang="en-US" sz="4000" dirty="0">
                  <a:solidFill>
                    <a:schemeClr val="accent2"/>
                  </a:solidFill>
                </a:rPr>
                <a:t>data</a:t>
              </a:r>
            </a:p>
          </p:txBody>
        </p:sp>
        <p:sp>
          <p:nvSpPr>
            <p:cNvPr id="7" name="Title 1">
              <a:extLst>
                <a:ext uri="{FF2B5EF4-FFF2-40B4-BE49-F238E27FC236}">
                  <a16:creationId xmlns:a16="http://schemas.microsoft.com/office/drawing/2014/main" id="{B8BCCC7B-31F1-DE4F-947C-CB4F52111063}"/>
                </a:ext>
              </a:extLst>
            </p:cNvPr>
            <p:cNvSpPr txBox="1">
              <a:spLocks/>
            </p:cNvSpPr>
            <p:nvPr/>
          </p:nvSpPr>
          <p:spPr>
            <a:xfrm>
              <a:off x="8724277" y="2294401"/>
              <a:ext cx="2968777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b="1" dirty="0">
                  <a:solidFill>
                    <a:schemeClr val="accent1"/>
                  </a:solidFill>
                </a:rPr>
                <a:t>communicate</a:t>
              </a: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8B68A523-F476-B54D-ACE0-DD006E5FDA90}"/>
                </a:ext>
              </a:extLst>
            </p:cNvPr>
            <p:cNvGrpSpPr/>
            <p:nvPr/>
          </p:nvGrpSpPr>
          <p:grpSpPr>
            <a:xfrm>
              <a:off x="2171633" y="611767"/>
              <a:ext cx="5766688" cy="4483511"/>
              <a:chOff x="3087975" y="501361"/>
              <a:chExt cx="5766688" cy="4483511"/>
            </a:xfrm>
          </p:grpSpPr>
          <p:sp>
            <p:nvSpPr>
              <p:cNvPr id="11" name="Rounded Rectangle 10">
                <a:extLst>
                  <a:ext uri="{FF2B5EF4-FFF2-40B4-BE49-F238E27FC236}">
                    <a16:creationId xmlns:a16="http://schemas.microsoft.com/office/drawing/2014/main" id="{86261C09-9D17-2F48-B59A-F492389E1A9A}"/>
                  </a:ext>
                </a:extLst>
              </p:cNvPr>
              <p:cNvSpPr/>
              <p:nvPr/>
            </p:nvSpPr>
            <p:spPr>
              <a:xfrm>
                <a:off x="3087975" y="1319136"/>
                <a:ext cx="5766688" cy="3665736"/>
              </a:xfrm>
              <a:prstGeom prst="roundRect">
                <a:avLst/>
              </a:prstGeom>
              <a:solidFill>
                <a:schemeClr val="accent5">
                  <a:lumMod val="20000"/>
                  <a:lumOff val="80000"/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40EC2153-A031-1B42-BE03-CD150F0F6222}"/>
                  </a:ext>
                </a:extLst>
              </p:cNvPr>
              <p:cNvGrpSpPr/>
              <p:nvPr/>
            </p:nvGrpSpPr>
            <p:grpSpPr>
              <a:xfrm>
                <a:off x="3350813" y="1203987"/>
                <a:ext cx="4817598" cy="3780884"/>
                <a:chOff x="4490062" y="1210169"/>
                <a:chExt cx="4817598" cy="3780884"/>
              </a:xfrm>
            </p:grpSpPr>
            <p:sp>
              <p:nvSpPr>
                <p:cNvPr id="14" name="Title 1">
                  <a:extLst>
                    <a:ext uri="{FF2B5EF4-FFF2-40B4-BE49-F238E27FC236}">
                      <a16:creationId xmlns:a16="http://schemas.microsoft.com/office/drawing/2014/main" id="{173D05E0-CAA2-5842-AB6C-FB8802DBDAD7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490062" y="2527116"/>
                  <a:ext cx="3388539" cy="1110749"/>
                </a:xfrm>
                <a:prstGeom prst="rect">
                  <a:avLst/>
                </a:prstGeom>
                <a:noFill/>
              </p:spPr>
              <p:txBody>
                <a:bodyPr vert="horz" lIns="91440" tIns="45720" rIns="91440" bIns="45720" rtlCol="0" anchor="ctr">
                  <a:normAutofit/>
                </a:bodyPr>
                <a:lstStyle>
                  <a:lvl1pPr algn="l" defTabSz="914400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32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r>
                    <a:rPr lang="en-US" sz="3600" b="1" dirty="0">
                      <a:solidFill>
                        <a:schemeClr val="accent4"/>
                      </a:solidFill>
                    </a:rPr>
                    <a:t>transform</a:t>
                  </a:r>
                </a:p>
              </p:txBody>
            </p:sp>
            <p:sp>
              <p:nvSpPr>
                <p:cNvPr id="15" name="Title 1">
                  <a:extLst>
                    <a:ext uri="{FF2B5EF4-FFF2-40B4-BE49-F238E27FC236}">
                      <a16:creationId xmlns:a16="http://schemas.microsoft.com/office/drawing/2014/main" id="{87BB0539-F0CF-3244-BB6B-94A968E98BB5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6131487" y="1210169"/>
                  <a:ext cx="3176173" cy="1110749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ctr">
                  <a:normAutofit/>
                </a:bodyPr>
                <a:lstStyle>
                  <a:lvl1pPr algn="l" defTabSz="914400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32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pPr algn="r"/>
                  <a:r>
                    <a:rPr lang="en-US" sz="3600" b="1" dirty="0">
                      <a:solidFill>
                        <a:schemeClr val="accent5"/>
                      </a:solidFill>
                    </a:rPr>
                    <a:t>visualise</a:t>
                  </a:r>
                </a:p>
              </p:txBody>
            </p:sp>
            <p:sp>
              <p:nvSpPr>
                <p:cNvPr id="16" name="Title 1">
                  <a:extLst>
                    <a:ext uri="{FF2B5EF4-FFF2-40B4-BE49-F238E27FC236}">
                      <a16:creationId xmlns:a16="http://schemas.microsoft.com/office/drawing/2014/main" id="{11A7F70E-3CA4-154E-92D8-C41A61E538B7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6895393" y="3880304"/>
                  <a:ext cx="2007537" cy="1110749"/>
                </a:xfrm>
                <a:prstGeom prst="rect">
                  <a:avLst/>
                </a:prstGeom>
                <a:noFill/>
              </p:spPr>
              <p:txBody>
                <a:bodyPr vert="horz" lIns="91440" tIns="45720" rIns="91440" bIns="45720" rtlCol="0" anchor="ctr">
                  <a:normAutofit/>
                </a:bodyPr>
                <a:lstStyle>
                  <a:lvl1pPr algn="l" defTabSz="914400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32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r>
                    <a:rPr lang="en-US" sz="3600" b="1" dirty="0">
                      <a:solidFill>
                        <a:schemeClr val="accent6"/>
                      </a:solidFill>
                    </a:rPr>
                    <a:t>analyse</a:t>
                  </a:r>
                </a:p>
              </p:txBody>
            </p:sp>
            <p:sp>
              <p:nvSpPr>
                <p:cNvPr id="17" name="Arc 16">
                  <a:extLst>
                    <a:ext uri="{FF2B5EF4-FFF2-40B4-BE49-F238E27FC236}">
                      <a16:creationId xmlns:a16="http://schemas.microsoft.com/office/drawing/2014/main" id="{1754523A-06C4-1C4B-92A7-9E35C8030681}"/>
                    </a:ext>
                  </a:extLst>
                </p:cNvPr>
                <p:cNvSpPr/>
                <p:nvPr/>
              </p:nvSpPr>
              <p:spPr>
                <a:xfrm rot="16200000">
                  <a:off x="5628809" y="1551481"/>
                  <a:ext cx="2023674" cy="2338465"/>
                </a:xfrm>
                <a:prstGeom prst="arc">
                  <a:avLst>
                    <a:gd name="adj1" fmla="val 16200000"/>
                    <a:gd name="adj2" fmla="val 645144"/>
                  </a:avLst>
                </a:prstGeom>
                <a:ln w="28575">
                  <a:solidFill>
                    <a:schemeClr val="accent5"/>
                  </a:solidFill>
                  <a:headEnd type="arrow" w="lg" len="lg"/>
                  <a:tailEnd type="arrow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8" name="Arc 17">
                  <a:extLst>
                    <a:ext uri="{FF2B5EF4-FFF2-40B4-BE49-F238E27FC236}">
                      <a16:creationId xmlns:a16="http://schemas.microsoft.com/office/drawing/2014/main" id="{97670374-A435-B14D-814A-AD511E6C331E}"/>
                    </a:ext>
                  </a:extLst>
                </p:cNvPr>
                <p:cNvSpPr/>
                <p:nvPr/>
              </p:nvSpPr>
              <p:spPr>
                <a:xfrm rot="10618331">
                  <a:off x="5563826" y="2670772"/>
                  <a:ext cx="2023674" cy="1753799"/>
                </a:xfrm>
                <a:prstGeom prst="arc">
                  <a:avLst>
                    <a:gd name="adj1" fmla="val 16200000"/>
                    <a:gd name="adj2" fmla="val 683396"/>
                  </a:avLst>
                </a:prstGeom>
                <a:ln w="28575">
                  <a:solidFill>
                    <a:schemeClr val="accent4"/>
                  </a:solidFill>
                  <a:headEnd type="arrow" w="lg" len="lg"/>
                  <a:tailEnd type="arrow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9" name="Arc 18">
                  <a:extLst>
                    <a:ext uri="{FF2B5EF4-FFF2-40B4-BE49-F238E27FC236}">
                      <a16:creationId xmlns:a16="http://schemas.microsoft.com/office/drawing/2014/main" id="{31B3481F-16DF-554C-B83A-7DE734CE44C0}"/>
                    </a:ext>
                  </a:extLst>
                </p:cNvPr>
                <p:cNvSpPr/>
                <p:nvPr/>
              </p:nvSpPr>
              <p:spPr>
                <a:xfrm rot="1649067">
                  <a:off x="6883043" y="1980772"/>
                  <a:ext cx="2023674" cy="2868619"/>
                </a:xfrm>
                <a:prstGeom prst="arc">
                  <a:avLst>
                    <a:gd name="adj1" fmla="val 16200000"/>
                    <a:gd name="adj2" fmla="val 683396"/>
                  </a:avLst>
                </a:prstGeom>
                <a:ln w="28575">
                  <a:solidFill>
                    <a:schemeClr val="accent6"/>
                  </a:solidFill>
                  <a:headEnd type="arrow" w="lg" len="lg"/>
                  <a:tailEnd type="arrow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13" name="Title 1">
                <a:extLst>
                  <a:ext uri="{FF2B5EF4-FFF2-40B4-BE49-F238E27FC236}">
                    <a16:creationId xmlns:a16="http://schemas.microsoft.com/office/drawing/2014/main" id="{0663415D-49AD-FE41-824F-58B051728AC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089916" y="501361"/>
                <a:ext cx="5741234" cy="1110749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2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3600" b="1" dirty="0">
                    <a:solidFill>
                      <a:schemeClr val="accent5">
                        <a:lumMod val="50000"/>
                      </a:schemeClr>
                    </a:solidFill>
                  </a:rPr>
                  <a:t>explore and understand</a:t>
                </a:r>
              </a:p>
            </p:txBody>
          </p:sp>
        </p:grp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991F0394-A219-9B4D-8EA5-70A4000E2961}"/>
                </a:ext>
              </a:extLst>
            </p:cNvPr>
            <p:cNvCxnSpPr>
              <a:cxnSpLocks/>
            </p:cNvCxnSpPr>
            <p:nvPr/>
          </p:nvCxnSpPr>
          <p:spPr>
            <a:xfrm>
              <a:off x="1364109" y="2853523"/>
              <a:ext cx="794475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C2CE3575-B6E1-924C-8192-5EAB5C458014}"/>
                </a:ext>
              </a:extLst>
            </p:cNvPr>
            <p:cNvCxnSpPr>
              <a:cxnSpLocks/>
            </p:cNvCxnSpPr>
            <p:nvPr/>
          </p:nvCxnSpPr>
          <p:spPr>
            <a:xfrm>
              <a:off x="7956698" y="2853523"/>
              <a:ext cx="767579" cy="0"/>
            </a:xfrm>
            <a:prstGeom prst="straightConnector1">
              <a:avLst/>
            </a:prstGeom>
            <a:ln w="571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AA924D32-EE7F-7B47-B741-F2EC2E56B147}"/>
              </a:ext>
            </a:extLst>
          </p:cNvPr>
          <p:cNvSpPr/>
          <p:nvPr/>
        </p:nvSpPr>
        <p:spPr>
          <a:xfrm>
            <a:off x="6923699" y="6533340"/>
            <a:ext cx="529183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Model adapted from Wickham (2019) </a:t>
            </a:r>
            <a:r>
              <a:rPr lang="en-AU" sz="1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 for Data Science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21D5441-19FF-FA44-AC50-C496BA4A7AF3}"/>
              </a:ext>
            </a:extLst>
          </p:cNvPr>
          <p:cNvGrpSpPr/>
          <p:nvPr/>
        </p:nvGrpSpPr>
        <p:grpSpPr>
          <a:xfrm>
            <a:off x="8568640" y="0"/>
            <a:ext cx="3180908" cy="1110749"/>
            <a:chOff x="8568640" y="0"/>
            <a:chExt cx="3180908" cy="1110749"/>
          </a:xfrm>
        </p:grpSpPr>
        <p:sp>
          <p:nvSpPr>
            <p:cNvPr id="28" name="Title 1">
              <a:extLst>
                <a:ext uri="{FF2B5EF4-FFF2-40B4-BE49-F238E27FC236}">
                  <a16:creationId xmlns:a16="http://schemas.microsoft.com/office/drawing/2014/main" id="{19681B39-B531-0F4F-B261-5E9A70CBEC25}"/>
                </a:ext>
              </a:extLst>
            </p:cNvPr>
            <p:cNvSpPr txBox="1">
              <a:spLocks/>
            </p:cNvSpPr>
            <p:nvPr/>
          </p:nvSpPr>
          <p:spPr>
            <a:xfrm>
              <a:off x="9719662" y="0"/>
              <a:ext cx="2029886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welcome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F6819BB-1798-2346-BEE1-C4E46A7DF53D}"/>
                </a:ext>
              </a:extLst>
            </p:cNvPr>
            <p:cNvSpPr/>
            <p:nvPr/>
          </p:nvSpPr>
          <p:spPr>
            <a:xfrm>
              <a:off x="8568640" y="320405"/>
              <a:ext cx="1151021" cy="46994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7236376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8FE2FEA-F7AA-AF4A-B5DF-2F7C187790A7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30" name="Title 1">
              <a:extLst>
                <a:ext uri="{FF2B5EF4-FFF2-40B4-BE49-F238E27FC236}">
                  <a16:creationId xmlns:a16="http://schemas.microsoft.com/office/drawing/2014/main" id="{0391CB43-4CDE-564A-923A-74CFF9540624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5"/>
                  </a:solidFill>
                </a:rPr>
                <a:t>visualise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39DE42F-0885-9F47-AC07-9B424F9BC98A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9164A26F-ECCB-C340-A4B0-0D7DA394DB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1706" y="1777997"/>
            <a:ext cx="5480293" cy="463056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6DC6150-F3A9-0E4F-867C-69F1341E25E9}"/>
              </a:ext>
            </a:extLst>
          </p:cNvPr>
          <p:cNvSpPr txBox="1"/>
          <p:nvPr/>
        </p:nvSpPr>
        <p:spPr>
          <a:xfrm>
            <a:off x="810490" y="1198910"/>
            <a:ext cx="60716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600" b="1" dirty="0">
                <a:solidFill>
                  <a:schemeClr val="accent2"/>
                </a:solidFill>
              </a:rPr>
              <a:t>Recreate</a:t>
            </a:r>
            <a:r>
              <a:rPr lang="en-AU" sz="1600" dirty="0">
                <a:solidFill>
                  <a:schemeClr val="accent2"/>
                </a:solidFill>
              </a:rPr>
              <a:t> and save the final chart by copying the code: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90AFE3E-2947-3146-8163-FD780032F595}"/>
              </a:ext>
            </a:extLst>
          </p:cNvPr>
          <p:cNvSpPr/>
          <p:nvPr/>
        </p:nvSpPr>
        <p:spPr>
          <a:xfrm>
            <a:off x="838200" y="1827425"/>
            <a:ext cx="5873506" cy="48013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ggplot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gapminder)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lifeExp,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gdpPercap,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colour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continent,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pop)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geom_point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alpha = </a:t>
            </a:r>
            <a:r>
              <a:rPr lang="en-AU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0.3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geom_smooth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scale_y_log10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facet_wrap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~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continent)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theme_minimal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labs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title = </a:t>
            </a:r>
            <a:r>
              <a:rPr lang="en-AU" sz="1050" dirty="0">
                <a:latin typeface="Consolas" panose="020B0609020204030204" pitchFamily="49" charset="0"/>
                <a:cs typeface="Consolas" panose="020B0609020204030204" pitchFamily="49" charset="0"/>
              </a:rPr>
              <a:t>“GDP per capita and life expectancy by continent”,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     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“Life expectancy”,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     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"GDP per capita”,</a:t>
            </a:r>
          </a:p>
          <a:p>
            <a:pPr lvl="0"/>
            <a:r>
              <a:rPr lang="en-AU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colour = </a:t>
            </a:r>
            <a:r>
              <a:rPr lang="en-AU" sz="12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"Continent"</a:t>
            </a:r>
            <a:r>
              <a:rPr lang="en-AU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size = </a:t>
            </a:r>
            <a:r>
              <a:rPr lang="en-AU" sz="12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"Population”,</a:t>
            </a:r>
          </a:p>
          <a:p>
            <a:pPr lvl="0"/>
            <a:r>
              <a:rPr lang="en-AU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caption = </a:t>
            </a:r>
            <a:r>
              <a:rPr lang="en-AU" sz="10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"Source: Gapminder https://</a:t>
            </a:r>
            <a:r>
              <a:rPr lang="en-AU" sz="1000" dirty="0" err="1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www.gapminder.org</a:t>
            </a:r>
            <a:r>
              <a:rPr lang="en-AU" sz="10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/."</a:t>
            </a:r>
            <a:r>
              <a:rPr lang="en-AU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AU" b="1" dirty="0">
              <a:solidFill>
                <a:schemeClr val="accent4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AU" b="1" dirty="0" err="1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ggsave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(“</a:t>
            </a:r>
            <a:r>
              <a:rPr lang="en-AU" dirty="0" err="1">
                <a:latin typeface="Consolas" panose="020B0609020204030204" pitchFamily="49" charset="0"/>
                <a:cs typeface="Consolas" panose="020B0609020204030204" pitchFamily="49" charset="0"/>
              </a:rPr>
              <a:t>scatter_countries.png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")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9AC6E142-3A98-2747-B7B8-00DDC19B023B}"/>
              </a:ext>
            </a:extLst>
          </p:cNvPr>
          <p:cNvSpPr txBox="1">
            <a:spLocks/>
          </p:cNvSpPr>
          <p:nvPr/>
        </p:nvSpPr>
        <p:spPr>
          <a:xfrm>
            <a:off x="810490" y="675944"/>
            <a:ext cx="10515600" cy="6074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Visualising our data</a:t>
            </a:r>
          </a:p>
        </p:txBody>
      </p:sp>
    </p:spTree>
    <p:extLst>
      <p:ext uri="{BB962C8B-B14F-4D97-AF65-F5344CB8AC3E}">
        <p14:creationId xmlns:p14="http://schemas.microsoft.com/office/powerpoint/2010/main" val="320027340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DD1A480-5624-9348-99F5-EC737578B5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230" y="662634"/>
            <a:ext cx="6564682" cy="5777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chemeClr val="accent1"/>
                </a:solidFill>
              </a:rPr>
              <a:t>Exercise</a:t>
            </a:r>
            <a:endParaRPr lang="en-US" b="1" i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US" i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12AD807-8C67-214D-9D19-3C372BD5D715}"/>
              </a:ext>
            </a:extLst>
          </p:cNvPr>
          <p:cNvSpPr/>
          <p:nvPr/>
        </p:nvSpPr>
        <p:spPr>
          <a:xfrm>
            <a:off x="838200" y="1727458"/>
            <a:ext cx="6293938" cy="49398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Create a scatter plot using the gapminder dataset.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700" dirty="0"/>
              <a:t>Show </a:t>
            </a:r>
            <a:r>
              <a:rPr lang="en-US" sz="1700" b="1" dirty="0"/>
              <a:t>GDP per capita</a:t>
            </a:r>
            <a:r>
              <a:rPr lang="en-US" sz="1700" dirty="0"/>
              <a:t> on the x axis and </a:t>
            </a:r>
            <a:r>
              <a:rPr lang="en-US" sz="1700" b="1" dirty="0"/>
              <a:t>population </a:t>
            </a:r>
            <a:r>
              <a:rPr lang="en-US" sz="1700" dirty="0"/>
              <a:t>on the y axis.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7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700" dirty="0" err="1"/>
              <a:t>Colour</a:t>
            </a:r>
            <a:r>
              <a:rPr lang="en-US" sz="1700" dirty="0"/>
              <a:t> should represent </a:t>
            </a:r>
            <a:r>
              <a:rPr lang="en-US" sz="1700" b="1" dirty="0"/>
              <a:t>life expectancy</a:t>
            </a:r>
            <a:r>
              <a:rPr lang="en-US" sz="1700" dirty="0"/>
              <a:t>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7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700" dirty="0"/>
              <a:t>Set the </a:t>
            </a:r>
            <a:r>
              <a:rPr lang="en-US" sz="1700" b="1" dirty="0"/>
              <a:t>transparency </a:t>
            </a:r>
            <a:r>
              <a:rPr lang="en-US" sz="1700" dirty="0"/>
              <a:t>to 0.8.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700" i="1" dirty="0"/>
              <a:t>Using</a:t>
            </a:r>
            <a:r>
              <a:rPr lang="en-US" sz="1700" dirty="0"/>
              <a:t> </a:t>
            </a:r>
            <a:r>
              <a:rPr lang="en-US" sz="17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alpha =</a:t>
            </a:r>
            <a:r>
              <a:rPr lang="en-US" sz="17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7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0.8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7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700" dirty="0"/>
              <a:t>Set the </a:t>
            </a:r>
            <a:r>
              <a:rPr lang="en-US" sz="1700" b="1" dirty="0"/>
              <a:t>size</a:t>
            </a:r>
            <a:r>
              <a:rPr lang="en-US" sz="1700" dirty="0"/>
              <a:t> to 3.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700" i="1" dirty="0"/>
              <a:t>Using </a:t>
            </a:r>
            <a:r>
              <a:rPr lang="en-US" sz="17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 = </a:t>
            </a:r>
            <a:r>
              <a:rPr lang="en-US" sz="17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endParaRPr lang="en-US" sz="1700" i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7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700" dirty="0"/>
              <a:t>Set the x axis to scale to log 10.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700" dirty="0"/>
              <a:t>Set the y axis to scale to log 10. </a:t>
            </a:r>
          </a:p>
          <a:p>
            <a:endParaRPr lang="en-US" sz="17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700" dirty="0"/>
              <a:t>Set the theme to </a:t>
            </a:r>
            <a:r>
              <a:rPr lang="en-US" sz="1700" b="1" dirty="0" err="1"/>
              <a:t>theme_dark</a:t>
            </a:r>
            <a:r>
              <a:rPr lang="en-US" sz="1700" dirty="0"/>
              <a:t>.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8514AE5-EDE8-B841-B3CB-3E33A6985FDA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BBA360BD-2E09-C447-81CB-B7FF232FFCE2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5"/>
                  </a:solidFill>
                </a:rPr>
                <a:t>visualise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81D52B3-CC4A-F744-BA83-213E9837841D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635E9583-5B50-424F-83B1-2FB4CED99B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9024" y="1727458"/>
            <a:ext cx="5142976" cy="436346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F49B80C-4A9D-9B49-9157-165E6C65DC69}"/>
              </a:ext>
            </a:extLst>
          </p:cNvPr>
          <p:cNvSpPr txBox="1"/>
          <p:nvPr/>
        </p:nvSpPr>
        <p:spPr>
          <a:xfrm>
            <a:off x="7510272" y="6103116"/>
            <a:ext cx="4181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/>
              <a:t>Broody.</a:t>
            </a:r>
          </a:p>
        </p:txBody>
      </p:sp>
    </p:spTree>
    <p:extLst>
      <p:ext uri="{BB962C8B-B14F-4D97-AF65-F5344CB8AC3E}">
        <p14:creationId xmlns:p14="http://schemas.microsoft.com/office/powerpoint/2010/main" val="1031348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8FE2FEA-F7AA-AF4A-B5DF-2F7C187790A7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30" name="Title 1">
              <a:extLst>
                <a:ext uri="{FF2B5EF4-FFF2-40B4-BE49-F238E27FC236}">
                  <a16:creationId xmlns:a16="http://schemas.microsoft.com/office/drawing/2014/main" id="{0391CB43-4CDE-564A-923A-74CFF9540624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5"/>
                  </a:solidFill>
                </a:rPr>
                <a:t>visualise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39DE42F-0885-9F47-AC07-9B424F9BC98A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6D62FFDB-3B35-9C4D-9758-9A8D6AE5A6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8220" y="668121"/>
            <a:ext cx="10515600" cy="50442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Making it </a:t>
            </a:r>
            <a:r>
              <a:rPr lang="en-US" b="1" dirty="0">
                <a:solidFill>
                  <a:schemeClr val="accent2"/>
                </a:solidFill>
              </a:rPr>
              <a:t>interactive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C274607-4842-9249-A742-828191B687C2}"/>
              </a:ext>
            </a:extLst>
          </p:cNvPr>
          <p:cNvSpPr/>
          <p:nvPr/>
        </p:nvSpPr>
        <p:spPr>
          <a:xfrm>
            <a:off x="838200" y="1840376"/>
            <a:ext cx="6081584" cy="6463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install.packages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(“</a:t>
            </a:r>
            <a:r>
              <a:rPr lang="en-AU" dirty="0" err="1">
                <a:latin typeface="Consolas" panose="020B0609020204030204" pitchFamily="49" charset="0"/>
                <a:cs typeface="Consolas" panose="020B0609020204030204" pitchFamily="49" charset="0"/>
              </a:rPr>
              <a:t>plotly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”)</a:t>
            </a:r>
            <a:endParaRPr lang="en-AU" b="1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library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 err="1">
                <a:latin typeface="Consolas" panose="020B0609020204030204" pitchFamily="49" charset="0"/>
                <a:cs typeface="Consolas" panose="020B0609020204030204" pitchFamily="49" charset="0"/>
              </a:rPr>
              <a:t>plotly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E3644F8-D18F-6148-A1F7-F824E0841987}"/>
              </a:ext>
            </a:extLst>
          </p:cNvPr>
          <p:cNvSpPr/>
          <p:nvPr/>
        </p:nvSpPr>
        <p:spPr>
          <a:xfrm>
            <a:off x="838200" y="2998744"/>
            <a:ext cx="6081584" cy="20313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AU" b="1" dirty="0" err="1">
                <a:latin typeface="Consolas" panose="020B0609020204030204" pitchFamily="49" charset="0"/>
                <a:cs typeface="Consolas" panose="020B0609020204030204" pitchFamily="49" charset="0"/>
              </a:rPr>
              <a:t>p_facet</a:t>
            </a:r>
            <a:r>
              <a:rPr lang="en-AU" b="1" dirty="0">
                <a:latin typeface="Consolas" panose="020B0609020204030204" pitchFamily="49" charset="0"/>
                <a:cs typeface="Consolas" panose="020B0609020204030204" pitchFamily="49" charset="0"/>
              </a:rPr>
              <a:t> &lt;- </a:t>
            </a:r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ggplot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gapminder)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lifeExp,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gdpPercap,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colour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continent)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geom_point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 =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AU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) +</a:t>
            </a:r>
          </a:p>
          <a:p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scale_y_log10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facet_wrap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~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continent)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3E52E0-DD9A-5C44-B523-FCBC302B5C99}"/>
              </a:ext>
            </a:extLst>
          </p:cNvPr>
          <p:cNvSpPr txBox="1"/>
          <p:nvPr/>
        </p:nvSpPr>
        <p:spPr>
          <a:xfrm>
            <a:off x="805438" y="1509239"/>
            <a:ext cx="5941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We need to install a few additional packages: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3EAAF7-9584-E547-8490-184D4355E351}"/>
              </a:ext>
            </a:extLst>
          </p:cNvPr>
          <p:cNvSpPr txBox="1"/>
          <p:nvPr/>
        </p:nvSpPr>
        <p:spPr>
          <a:xfrm>
            <a:off x="838199" y="2635153"/>
            <a:ext cx="6254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After that, we create a plot and assign it: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98C621C-D924-1D49-8273-10A71B4A7C32}"/>
              </a:ext>
            </a:extLst>
          </p:cNvPr>
          <p:cNvSpPr/>
          <p:nvPr/>
        </p:nvSpPr>
        <p:spPr>
          <a:xfrm>
            <a:off x="838199" y="5656600"/>
            <a:ext cx="6081584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AU" b="1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ggplotly</a:t>
            </a:r>
            <a:r>
              <a:rPr lang="en-AU" b="1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b="1" dirty="0" err="1">
                <a:latin typeface="Consolas" panose="020B0609020204030204" pitchFamily="49" charset="0"/>
                <a:cs typeface="Consolas" panose="020B0609020204030204" pitchFamily="49" charset="0"/>
              </a:rPr>
              <a:t>p_facet</a:t>
            </a:r>
            <a:r>
              <a:rPr lang="en-AU" b="1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AU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762D155-F68A-6049-881A-C872B2DB239C}"/>
              </a:ext>
            </a:extLst>
          </p:cNvPr>
          <p:cNvSpPr txBox="1"/>
          <p:nvPr/>
        </p:nvSpPr>
        <p:spPr>
          <a:xfrm>
            <a:off x="838198" y="5293009"/>
            <a:ext cx="6254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Then we put our plot inside the </a:t>
            </a:r>
            <a:r>
              <a:rPr lang="en-AU" b="1" dirty="0" err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ggplotly</a:t>
            </a:r>
            <a:r>
              <a:rPr lang="en-AU" dirty="0"/>
              <a:t> function:</a:t>
            </a:r>
          </a:p>
        </p:txBody>
      </p:sp>
    </p:spTree>
    <p:extLst>
      <p:ext uri="{BB962C8B-B14F-4D97-AF65-F5344CB8AC3E}">
        <p14:creationId xmlns:p14="http://schemas.microsoft.com/office/powerpoint/2010/main" val="153063988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8FE2FEA-F7AA-AF4A-B5DF-2F7C187790A7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30" name="Title 1">
              <a:extLst>
                <a:ext uri="{FF2B5EF4-FFF2-40B4-BE49-F238E27FC236}">
                  <a16:creationId xmlns:a16="http://schemas.microsoft.com/office/drawing/2014/main" id="{0391CB43-4CDE-564A-923A-74CFF9540624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5"/>
                  </a:solidFill>
                </a:rPr>
                <a:t>visualise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39DE42F-0885-9F47-AC07-9B424F9BC98A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6D62FFDB-3B35-9C4D-9758-9A8D6AE5A6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8220" y="668121"/>
            <a:ext cx="10515600" cy="50442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Making it </a:t>
            </a:r>
            <a:r>
              <a:rPr lang="en-US" b="1" dirty="0">
                <a:solidFill>
                  <a:schemeClr val="accent2"/>
                </a:solidFill>
              </a:rPr>
              <a:t>dance </a:t>
            </a:r>
            <a:r>
              <a:rPr lang="en-US" sz="2000" dirty="0"/>
              <a:t>(making a </a:t>
            </a:r>
            <a:r>
              <a:rPr lang="en-US" sz="2000" b="1" dirty="0"/>
              <a:t>gif</a:t>
            </a:r>
            <a:r>
              <a:rPr lang="en-US" sz="2000" dirty="0"/>
              <a:t>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C274607-4842-9249-A742-828191B687C2}"/>
              </a:ext>
            </a:extLst>
          </p:cNvPr>
          <p:cNvSpPr/>
          <p:nvPr/>
        </p:nvSpPr>
        <p:spPr>
          <a:xfrm>
            <a:off x="838200" y="1840376"/>
            <a:ext cx="6081584" cy="120032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AU" b="1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install.packages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(“</a:t>
            </a:r>
            <a:r>
              <a:rPr lang="en-AU" dirty="0" err="1">
                <a:latin typeface="Consolas" panose="020B0609020204030204" pitchFamily="49" charset="0"/>
                <a:cs typeface="Consolas" panose="020B0609020204030204" pitchFamily="49" charset="0"/>
              </a:rPr>
              <a:t>gifski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”)</a:t>
            </a:r>
          </a:p>
          <a:p>
            <a:r>
              <a:rPr lang="en-AU" b="1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install.packages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(“</a:t>
            </a:r>
            <a:r>
              <a:rPr lang="en-AU" dirty="0" err="1">
                <a:latin typeface="Consolas" panose="020B0609020204030204" pitchFamily="49" charset="0"/>
                <a:cs typeface="Consolas" panose="020B0609020204030204" pitchFamily="49" charset="0"/>
              </a:rPr>
              <a:t>png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”)</a:t>
            </a:r>
            <a:endParaRPr lang="en-AU" b="1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AU" b="1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install.packages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(“</a:t>
            </a:r>
            <a:r>
              <a:rPr lang="en-AU" dirty="0" err="1">
                <a:latin typeface="Consolas" panose="020B0609020204030204" pitchFamily="49" charset="0"/>
                <a:cs typeface="Consolas" panose="020B0609020204030204" pitchFamily="49" charset="0"/>
              </a:rPr>
              <a:t>gganimate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”)</a:t>
            </a:r>
            <a:endParaRPr lang="en-AU" b="1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library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 err="1">
                <a:latin typeface="Consolas" panose="020B0609020204030204" pitchFamily="49" charset="0"/>
                <a:cs typeface="Consolas" panose="020B0609020204030204" pitchFamily="49" charset="0"/>
              </a:rPr>
              <a:t>gganimate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E3644F8-D18F-6148-A1F7-F824E0841987}"/>
              </a:ext>
            </a:extLst>
          </p:cNvPr>
          <p:cNvSpPr/>
          <p:nvPr/>
        </p:nvSpPr>
        <p:spPr>
          <a:xfrm>
            <a:off x="838200" y="3598349"/>
            <a:ext cx="6081584" cy="258532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ggplot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gapminder)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lifeExp,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gdpPercap,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colour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continent)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geom_point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 =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AU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) +</a:t>
            </a:r>
          </a:p>
          <a:p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scale_y_log10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facet_wrap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~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continent)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labs(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title =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“Year {round(</a:t>
            </a:r>
            <a:r>
              <a:rPr lang="en-AU" dirty="0" err="1">
                <a:latin typeface="Consolas" panose="020B0609020204030204" pitchFamily="49" charset="0"/>
                <a:cs typeface="Consolas" panose="020B0609020204030204" pitchFamily="49" charset="0"/>
              </a:rPr>
              <a:t>frame_time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, 0)}”) +</a:t>
            </a:r>
          </a:p>
          <a:p>
            <a:r>
              <a:rPr lang="en-AU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 err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transition_time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year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84DAECD-0EFE-F04A-94C4-2BB6E02777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9784" y="1592263"/>
            <a:ext cx="5080000" cy="5080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93E52E0-DD9A-5C44-B523-FCBC302B5C99}"/>
              </a:ext>
            </a:extLst>
          </p:cNvPr>
          <p:cNvSpPr txBox="1"/>
          <p:nvPr/>
        </p:nvSpPr>
        <p:spPr>
          <a:xfrm>
            <a:off x="805438" y="1509239"/>
            <a:ext cx="5941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We need to install a few additional packages: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3EAAF7-9584-E547-8490-184D4355E351}"/>
              </a:ext>
            </a:extLst>
          </p:cNvPr>
          <p:cNvSpPr txBox="1"/>
          <p:nvPr/>
        </p:nvSpPr>
        <p:spPr>
          <a:xfrm>
            <a:off x="838199" y="3234758"/>
            <a:ext cx="6254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After that, we just add </a:t>
            </a:r>
            <a:r>
              <a:rPr lang="en-AU" b="1" dirty="0"/>
              <a:t>one line</a:t>
            </a:r>
            <a:r>
              <a:rPr lang="en-AU" dirty="0"/>
              <a:t> to our normal plot:</a:t>
            </a:r>
          </a:p>
        </p:txBody>
      </p:sp>
    </p:spTree>
    <p:extLst>
      <p:ext uri="{BB962C8B-B14F-4D97-AF65-F5344CB8AC3E}">
        <p14:creationId xmlns:p14="http://schemas.microsoft.com/office/powerpoint/2010/main" val="321197560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CC366DB6-8792-744A-90C9-1A59FB97A74F}"/>
              </a:ext>
            </a:extLst>
          </p:cNvPr>
          <p:cNvGrpSpPr/>
          <p:nvPr/>
        </p:nvGrpSpPr>
        <p:grpSpPr>
          <a:xfrm>
            <a:off x="4267200" y="762000"/>
            <a:ext cx="3642360" cy="1345718"/>
            <a:chOff x="8905805" y="-234969"/>
            <a:chExt cx="3642360" cy="1345718"/>
          </a:xfrm>
        </p:grpSpPr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E388C15A-F690-3A45-9FA3-F3D382A8222E}"/>
                </a:ext>
              </a:extLst>
            </p:cNvPr>
            <p:cNvSpPr txBox="1">
              <a:spLocks/>
            </p:cNvSpPr>
            <p:nvPr/>
          </p:nvSpPr>
          <p:spPr>
            <a:xfrm>
              <a:off x="8905805" y="0"/>
              <a:ext cx="364236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3600" dirty="0">
                  <a:solidFill>
                    <a:schemeClr val="accent4"/>
                  </a:solidFill>
                </a:rPr>
                <a:t>transform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8CA73AD-2154-4541-97CD-8297A9EC4B52}"/>
                </a:ext>
              </a:extLst>
            </p:cNvPr>
            <p:cNvSpPr/>
            <p:nvPr/>
          </p:nvSpPr>
          <p:spPr>
            <a:xfrm>
              <a:off x="10124301" y="-234969"/>
              <a:ext cx="1151021" cy="4699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8366897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8FE2FEA-F7AA-AF4A-B5DF-2F7C187790A7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30" name="Title 1">
              <a:extLst>
                <a:ext uri="{FF2B5EF4-FFF2-40B4-BE49-F238E27FC236}">
                  <a16:creationId xmlns:a16="http://schemas.microsoft.com/office/drawing/2014/main" id="{0391CB43-4CDE-564A-923A-74CFF9540624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4"/>
                  </a:solidFill>
                </a:rPr>
                <a:t>transform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39DE42F-0885-9F47-AC07-9B424F9BC98A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6D62FFDB-3B35-9C4D-9758-9A8D6AE5A6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2263"/>
            <a:ext cx="10515600" cy="50861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We want transform our data as we wish.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We do this using functions in the 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dplyr</a:t>
            </a:r>
            <a:r>
              <a:rPr lang="en-US" dirty="0"/>
              <a:t> package.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They have intuitive names like</a:t>
            </a:r>
          </a:p>
          <a:p>
            <a:pPr lvl="1"/>
            <a:r>
              <a:rPr lang="en-US" b="1" dirty="0">
                <a:solidFill>
                  <a:schemeClr val="accent4"/>
                </a:solidFill>
              </a:rPr>
              <a:t>filter</a:t>
            </a:r>
            <a:r>
              <a:rPr lang="en-US" dirty="0"/>
              <a:t> to filter</a:t>
            </a:r>
          </a:p>
          <a:p>
            <a:pPr lvl="1"/>
            <a:r>
              <a:rPr lang="en-US" b="1" dirty="0">
                <a:solidFill>
                  <a:schemeClr val="accent4"/>
                </a:solidFill>
              </a:rPr>
              <a:t>select</a:t>
            </a:r>
            <a:r>
              <a:rPr lang="en-US" dirty="0"/>
              <a:t> to select variables, and </a:t>
            </a:r>
          </a:p>
          <a:p>
            <a:pPr lvl="1"/>
            <a:r>
              <a:rPr lang="en-US" b="1" dirty="0">
                <a:solidFill>
                  <a:schemeClr val="accent4"/>
                </a:solidFill>
              </a:rPr>
              <a:t>summarise</a:t>
            </a:r>
            <a:r>
              <a:rPr lang="en-US" dirty="0"/>
              <a:t> (to summarise). </a:t>
            </a:r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5D6ED40-D321-B04F-99E1-081D67BC4452}"/>
              </a:ext>
            </a:extLst>
          </p:cNvPr>
          <p:cNvSpPr/>
          <p:nvPr/>
        </p:nvSpPr>
        <p:spPr>
          <a:xfrm>
            <a:off x="823210" y="623114"/>
            <a:ext cx="473078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/>
              <a:t>Transforming our data</a:t>
            </a:r>
          </a:p>
        </p:txBody>
      </p:sp>
    </p:spTree>
    <p:extLst>
      <p:ext uri="{BB962C8B-B14F-4D97-AF65-F5344CB8AC3E}">
        <p14:creationId xmlns:p14="http://schemas.microsoft.com/office/powerpoint/2010/main" val="3749037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uiExpand="1" build="p" bldLvl="2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8FE2FEA-F7AA-AF4A-B5DF-2F7C187790A7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30" name="Title 1">
              <a:extLst>
                <a:ext uri="{FF2B5EF4-FFF2-40B4-BE49-F238E27FC236}">
                  <a16:creationId xmlns:a16="http://schemas.microsoft.com/office/drawing/2014/main" id="{0391CB43-4CDE-564A-923A-74CFF9540624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4"/>
                  </a:solidFill>
                </a:rPr>
                <a:t>transform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39DE42F-0885-9F47-AC07-9B424F9BC98A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6D62FFDB-3B35-9C4D-9758-9A8D6AE5A6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2263"/>
            <a:ext cx="10515600" cy="508612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/>
              <a:t>This is a </a:t>
            </a:r>
            <a:r>
              <a:rPr lang="en-US" sz="2400" b="1" dirty="0"/>
              <a:t>pipe</a:t>
            </a:r>
            <a:r>
              <a:rPr lang="en-US" sz="2400" dirty="0"/>
              <a:t>: %&gt;%</a:t>
            </a:r>
          </a:p>
          <a:p>
            <a:pPr marL="0" indent="0">
              <a:buNone/>
            </a:pPr>
            <a:r>
              <a:rPr lang="en-US" sz="1800" dirty="0"/>
              <a:t>The keyboard shortcut is </a:t>
            </a:r>
            <a:r>
              <a:rPr lang="en-US" sz="1800" dirty="0">
                <a:highlight>
                  <a:srgbClr val="EBECEB"/>
                </a:highlight>
              </a:rPr>
              <a:t>CMD + SHIFT + M</a:t>
            </a:r>
            <a:r>
              <a:rPr lang="en-US" sz="1800" dirty="0"/>
              <a:t>. 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It means: </a:t>
            </a:r>
          </a:p>
          <a:p>
            <a:pPr marL="0" indent="0" algn="ctr">
              <a:buNone/>
            </a:pPr>
            <a:r>
              <a:rPr lang="en-US" dirty="0">
                <a:solidFill>
                  <a:schemeClr val="accent4"/>
                </a:solidFill>
              </a:rPr>
              <a:t>take the thing on the left and pipe it </a:t>
            </a:r>
            <a:r>
              <a:rPr lang="en-US" b="1" dirty="0">
                <a:solidFill>
                  <a:schemeClr val="accent4"/>
                </a:solidFill>
              </a:rPr>
              <a:t>%&gt;%</a:t>
            </a:r>
            <a:r>
              <a:rPr lang="en-US" dirty="0">
                <a:solidFill>
                  <a:schemeClr val="accent4"/>
                </a:solidFill>
              </a:rPr>
              <a:t> </a:t>
            </a:r>
            <a:br>
              <a:rPr lang="en-US" dirty="0">
                <a:solidFill>
                  <a:schemeClr val="accent4"/>
                </a:solidFill>
              </a:rPr>
            </a:br>
            <a:r>
              <a:rPr lang="en-US" dirty="0">
                <a:solidFill>
                  <a:schemeClr val="accent4"/>
                </a:solidFill>
              </a:rPr>
              <a:t>into the first argument of the function on the right.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For example:</a:t>
            </a:r>
          </a:p>
          <a:p>
            <a:pPr marL="0" indent="0">
              <a:buNone/>
            </a:pPr>
            <a:endParaRPr lang="en-US" sz="24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2F2713A-455A-6A4D-B8E3-C895EA34F9DA}"/>
              </a:ext>
            </a:extLst>
          </p:cNvPr>
          <p:cNvGrpSpPr/>
          <p:nvPr/>
        </p:nvGrpSpPr>
        <p:grpSpPr>
          <a:xfrm>
            <a:off x="2313369" y="5685636"/>
            <a:ext cx="8452167" cy="923488"/>
            <a:chOff x="2313369" y="5685636"/>
            <a:chExt cx="8452167" cy="923488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312C604-16C1-864F-B5FD-DD64F5F47F3B}"/>
                </a:ext>
              </a:extLst>
            </p:cNvPr>
            <p:cNvSpPr/>
            <p:nvPr/>
          </p:nvSpPr>
          <p:spPr>
            <a:xfrm>
              <a:off x="2313369" y="5699490"/>
              <a:ext cx="2627408" cy="46166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>
              <a:spAutoFit/>
            </a:bodyPr>
            <a:lstStyle/>
            <a:p>
              <a:r>
                <a:rPr lang="en-AU" sz="24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sum(</a:t>
              </a:r>
              <a:r>
                <a:rPr lang="en-AU" sz="2400" b="1" dirty="0">
                  <a:solidFill>
                    <a:schemeClr val="accent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10</a:t>
              </a:r>
              <a:r>
                <a:rPr lang="en-AU" sz="24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,</a:t>
              </a:r>
              <a:r>
                <a:rPr lang="en-AU" sz="2400" b="1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AU" sz="2400" b="1" dirty="0">
                  <a:solidFill>
                    <a:schemeClr val="accent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19</a:t>
              </a:r>
              <a:r>
                <a:rPr lang="en-AU" sz="24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  <a:endParaRPr lang="en-AU" sz="24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7" name="Content Placeholder 2">
              <a:extLst>
                <a:ext uri="{FF2B5EF4-FFF2-40B4-BE49-F238E27FC236}">
                  <a16:creationId xmlns:a16="http://schemas.microsoft.com/office/drawing/2014/main" id="{AF823810-F054-3246-86CF-F7E18853F088}"/>
                </a:ext>
              </a:extLst>
            </p:cNvPr>
            <p:cNvSpPr txBox="1">
              <a:spLocks/>
            </p:cNvSpPr>
            <p:nvPr/>
          </p:nvSpPr>
          <p:spPr>
            <a:xfrm>
              <a:off x="2325433" y="6175009"/>
              <a:ext cx="2612137" cy="434115"/>
            </a:xfrm>
            <a:prstGeom prst="rect">
              <a:avLst/>
            </a:prstGeom>
            <a:solidFill>
              <a:srgbClr val="FBFBFB"/>
            </a:solidFill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[1] 19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53C8A56-45A5-6F40-B769-B15F0E4CDCDB}"/>
                </a:ext>
              </a:extLst>
            </p:cNvPr>
            <p:cNvSpPr/>
            <p:nvPr/>
          </p:nvSpPr>
          <p:spPr>
            <a:xfrm>
              <a:off x="7552912" y="5685636"/>
              <a:ext cx="3212624" cy="46166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>
              <a:spAutoFit/>
            </a:bodyPr>
            <a:lstStyle/>
            <a:p>
              <a:r>
                <a:rPr lang="en-AU" sz="2400" b="1" dirty="0">
                  <a:solidFill>
                    <a:schemeClr val="accent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10 </a:t>
              </a:r>
              <a:r>
                <a:rPr lang="en-AU" sz="24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%&gt;% sum(</a:t>
              </a:r>
              <a:r>
                <a:rPr lang="en-AU" sz="2400" b="1" dirty="0">
                  <a:solidFill>
                    <a:schemeClr val="accent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19</a:t>
              </a:r>
              <a:r>
                <a:rPr lang="en-AU" sz="24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  <a:endParaRPr lang="en-AU" sz="24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9" name="Content Placeholder 2">
              <a:extLst>
                <a:ext uri="{FF2B5EF4-FFF2-40B4-BE49-F238E27FC236}">
                  <a16:creationId xmlns:a16="http://schemas.microsoft.com/office/drawing/2014/main" id="{7C7F99D0-37A1-004A-A3FD-1A8D1D7DBED3}"/>
                </a:ext>
              </a:extLst>
            </p:cNvPr>
            <p:cNvSpPr txBox="1">
              <a:spLocks/>
            </p:cNvSpPr>
            <p:nvPr/>
          </p:nvSpPr>
          <p:spPr>
            <a:xfrm>
              <a:off x="7564976" y="6161155"/>
              <a:ext cx="3193952" cy="434115"/>
            </a:xfrm>
            <a:prstGeom prst="rect">
              <a:avLst/>
            </a:prstGeom>
            <a:solidFill>
              <a:srgbClr val="FBFBFB"/>
            </a:solidFill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[1] 19</a:t>
              </a:r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A2450011-EB63-B642-84A4-AB709BE7B20A}"/>
                </a:ext>
              </a:extLst>
            </p:cNvPr>
            <p:cNvSpPr/>
            <p:nvPr/>
          </p:nvSpPr>
          <p:spPr>
            <a:xfrm>
              <a:off x="5312935" y="5699490"/>
              <a:ext cx="186781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is the same as</a:t>
              </a:r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FB919374-7409-D04B-BECD-AF2B8E5FD3F2}"/>
              </a:ext>
            </a:extLst>
          </p:cNvPr>
          <p:cNvSpPr/>
          <p:nvPr/>
        </p:nvSpPr>
        <p:spPr>
          <a:xfrm>
            <a:off x="823210" y="623114"/>
            <a:ext cx="618470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i="1" dirty="0">
                <a:solidFill>
                  <a:schemeClr val="accent1"/>
                </a:solidFill>
              </a:rPr>
              <a:t>A quick side-note about pipes</a:t>
            </a:r>
          </a:p>
        </p:txBody>
      </p:sp>
    </p:spTree>
    <p:extLst>
      <p:ext uri="{BB962C8B-B14F-4D97-AF65-F5344CB8AC3E}">
        <p14:creationId xmlns:p14="http://schemas.microsoft.com/office/powerpoint/2010/main" val="3146987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E8B0991B-8A80-5943-A7E5-C8A921B601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9530594"/>
              </p:ext>
            </p:extLst>
          </p:nvPr>
        </p:nvGraphicFramePr>
        <p:xfrm>
          <a:off x="947738" y="1176032"/>
          <a:ext cx="7434734" cy="5424995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27189">
                  <a:extLst>
                    <a:ext uri="{9D8B030D-6E8A-4147-A177-3AD203B41FA5}">
                      <a16:colId xmlns:a16="http://schemas.microsoft.com/office/drawing/2014/main" val="4147265706"/>
                    </a:ext>
                  </a:extLst>
                </a:gridCol>
                <a:gridCol w="1396437">
                  <a:extLst>
                    <a:ext uri="{9D8B030D-6E8A-4147-A177-3AD203B41FA5}">
                      <a16:colId xmlns:a16="http://schemas.microsoft.com/office/drawing/2014/main" val="797819295"/>
                    </a:ext>
                  </a:extLst>
                </a:gridCol>
                <a:gridCol w="757274">
                  <a:extLst>
                    <a:ext uri="{9D8B030D-6E8A-4147-A177-3AD203B41FA5}">
                      <a16:colId xmlns:a16="http://schemas.microsoft.com/office/drawing/2014/main" val="2559535047"/>
                    </a:ext>
                  </a:extLst>
                </a:gridCol>
                <a:gridCol w="1173242">
                  <a:extLst>
                    <a:ext uri="{9D8B030D-6E8A-4147-A177-3AD203B41FA5}">
                      <a16:colId xmlns:a16="http://schemas.microsoft.com/office/drawing/2014/main" val="2166731292"/>
                    </a:ext>
                  </a:extLst>
                </a:gridCol>
                <a:gridCol w="1407891">
                  <a:extLst>
                    <a:ext uri="{9D8B030D-6E8A-4147-A177-3AD203B41FA5}">
                      <a16:colId xmlns:a16="http://schemas.microsoft.com/office/drawing/2014/main" val="342951985"/>
                    </a:ext>
                  </a:extLst>
                </a:gridCol>
                <a:gridCol w="1172701">
                  <a:extLst>
                    <a:ext uri="{9D8B030D-6E8A-4147-A177-3AD203B41FA5}">
                      <a16:colId xmlns:a16="http://schemas.microsoft.com/office/drawing/2014/main" val="5142560"/>
                    </a:ext>
                  </a:extLst>
                </a:gridCol>
              </a:tblGrid>
              <a:tr h="257693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country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continent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year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lifeExp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gdpPercap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5594590"/>
                  </a:ext>
                </a:extLst>
              </a:tr>
              <a:tr h="257693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31140285"/>
                  </a:ext>
                </a:extLst>
              </a:tr>
              <a:tr h="370415"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Australia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Oceania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1952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69.1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8,691,212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10,040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4046156"/>
                  </a:ext>
                </a:extLst>
              </a:tr>
              <a:tr h="370415"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Australia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Oceania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1957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70.3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9,712,569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10,950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08464436"/>
                  </a:ext>
                </a:extLst>
              </a:tr>
              <a:tr h="370415"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Australia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Oceania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1962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70.9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10,794,968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12,217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675007162"/>
                  </a:ext>
                </a:extLst>
              </a:tr>
              <a:tr h="370415"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Australia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Oceania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1967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71.1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11,872,264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14,526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82730201"/>
                  </a:ext>
                </a:extLst>
              </a:tr>
              <a:tr h="370415"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Australia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Oceania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1972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71.9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13,177,000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16,789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35347991"/>
                  </a:ext>
                </a:extLst>
              </a:tr>
              <a:tr h="370415"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Australia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Oceania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1977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73.5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14,074,100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18,334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18255436"/>
                  </a:ext>
                </a:extLst>
              </a:tr>
              <a:tr h="370415"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Australia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Oceania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1982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74.7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15,184,200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19,477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19037113"/>
                  </a:ext>
                </a:extLst>
              </a:tr>
              <a:tr h="370415"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Australia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Oceania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1987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76.3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16,257,249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21,889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14720204"/>
                  </a:ext>
                </a:extLst>
              </a:tr>
              <a:tr h="370415"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Australia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Oceania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1992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77.6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17,481,977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23,425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53449804"/>
                  </a:ext>
                </a:extLst>
              </a:tr>
              <a:tr h="370415"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Australia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Oceania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1997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78.8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18,565,243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26,998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682225129"/>
                  </a:ext>
                </a:extLst>
              </a:tr>
              <a:tr h="370415"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Australia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Oceania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2002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80.4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19,546,792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30,688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258989"/>
                  </a:ext>
                </a:extLst>
              </a:tr>
              <a:tr h="370415"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Australia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Oceania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2007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81.2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20,434,176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34,435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64904081"/>
                  </a:ext>
                </a:extLst>
              </a:tr>
              <a:tr h="370415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63132642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97CA4425-DA8B-9042-8B0A-B7BDA6BCC0A5}"/>
              </a:ext>
            </a:extLst>
          </p:cNvPr>
          <p:cNvSpPr txBox="1"/>
          <p:nvPr/>
        </p:nvSpPr>
        <p:spPr>
          <a:xfrm>
            <a:off x="804886" y="642735"/>
            <a:ext cx="51221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Our </a:t>
            </a:r>
            <a:r>
              <a:rPr lang="en-US" sz="2800" b="1" dirty="0">
                <a:latin typeface="Consolas" panose="020B0609020204030204" pitchFamily="49" charset="0"/>
                <a:cs typeface="Consolas" panose="020B0609020204030204" pitchFamily="49" charset="0"/>
              </a:rPr>
              <a:t>gapminder </a:t>
            </a:r>
            <a:r>
              <a:rPr lang="en-US" sz="2800" dirty="0"/>
              <a:t>dataset:</a:t>
            </a:r>
            <a:endParaRPr lang="en-US" sz="28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93B07A7-C631-9A47-8D55-253F0D9889CD}"/>
              </a:ext>
            </a:extLst>
          </p:cNvPr>
          <p:cNvSpPr/>
          <p:nvPr/>
        </p:nvSpPr>
        <p:spPr>
          <a:xfrm>
            <a:off x="0" y="617841"/>
            <a:ext cx="12192000" cy="59831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9F64F6E-7CE0-4C4A-BEBD-EC956AE931F7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83528AF1-3D8A-FE44-9755-5B918AD64568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4"/>
                  </a:solidFill>
                </a:rPr>
                <a:t>transform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A00524C-40DC-B04D-BDAD-535CAE72CCBF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</p:spTree>
    <p:extLst>
      <p:ext uri="{BB962C8B-B14F-4D97-AF65-F5344CB8AC3E}">
        <p14:creationId xmlns:p14="http://schemas.microsoft.com/office/powerpoint/2010/main" val="393952847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9464" y="1592262"/>
            <a:ext cx="10919247" cy="52657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dirty="0">
                <a:cs typeface="Consolas" panose="020B0609020204030204" pitchFamily="49" charset="0"/>
              </a:rPr>
              <a:t>In your mind: </a:t>
            </a:r>
          </a:p>
          <a:p>
            <a:pPr marL="0" indent="0">
              <a:buNone/>
            </a:pPr>
            <a:endParaRPr lang="en-AU" dirty="0">
              <a:cs typeface="Consolas" panose="020B0609020204030204" pitchFamily="49" charset="0"/>
            </a:endParaRPr>
          </a:p>
          <a:p>
            <a:r>
              <a:rPr lang="en-AU" b="1" dirty="0">
                <a:cs typeface="Consolas" panose="020B0609020204030204" pitchFamily="49" charset="0"/>
              </a:rPr>
              <a:t>Create a new column</a:t>
            </a:r>
            <a:r>
              <a:rPr lang="en-AU" dirty="0">
                <a:cs typeface="Consolas" panose="020B0609020204030204" pitchFamily="49" charset="0"/>
              </a:rPr>
              <a:t> </a:t>
            </a:r>
            <a:r>
              <a:rPr lang="en-AU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gdp</a:t>
            </a:r>
            <a:r>
              <a:rPr lang="en-AU" dirty="0">
                <a:cs typeface="Consolas" panose="020B0609020204030204" pitchFamily="49" charset="0"/>
              </a:rPr>
              <a:t> that is the product of </a:t>
            </a:r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gdpPercap</a:t>
            </a:r>
            <a:r>
              <a:rPr lang="en-AU" dirty="0">
                <a:cs typeface="Consolas" panose="020B0609020204030204" pitchFamily="49" charset="0"/>
              </a:rPr>
              <a:t> and </a:t>
            </a:r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pop</a:t>
            </a:r>
            <a:r>
              <a:rPr lang="en-AU" dirty="0">
                <a:cs typeface="Consolas" panose="020B0609020204030204" pitchFamily="49" charset="0"/>
              </a:rPr>
              <a:t>. </a:t>
            </a:r>
          </a:p>
          <a:p>
            <a:endParaRPr lang="en-AU" dirty="0">
              <a:cs typeface="Consolas" panose="020B0609020204030204" pitchFamily="49" charset="0"/>
            </a:endParaRPr>
          </a:p>
          <a:p>
            <a:r>
              <a:rPr lang="en-AU" b="1" dirty="0">
                <a:cs typeface="Consolas" panose="020B0609020204030204" pitchFamily="49" charset="0"/>
              </a:rPr>
              <a:t>Filter</a:t>
            </a:r>
            <a:r>
              <a:rPr lang="en-AU" dirty="0">
                <a:cs typeface="Consolas" panose="020B0609020204030204" pitchFamily="49" charset="0"/>
              </a:rPr>
              <a:t> the observations to exclude those from </a:t>
            </a:r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2007</a:t>
            </a:r>
            <a:r>
              <a:rPr lang="en-AU" dirty="0">
                <a:cs typeface="Consolas" panose="020B0609020204030204" pitchFamily="49" charset="0"/>
              </a:rPr>
              <a:t>.</a:t>
            </a:r>
          </a:p>
          <a:p>
            <a:endParaRPr lang="en-AU" dirty="0">
              <a:cs typeface="Consolas" panose="020B0609020204030204" pitchFamily="49" charset="0"/>
            </a:endParaRPr>
          </a:p>
          <a:p>
            <a:r>
              <a:rPr lang="en-AU" b="1" dirty="0">
                <a:cs typeface="Consolas" panose="020B0609020204030204" pitchFamily="49" charset="0"/>
              </a:rPr>
              <a:t>Remove</a:t>
            </a:r>
            <a:r>
              <a:rPr lang="en-AU" dirty="0">
                <a:cs typeface="Consolas" panose="020B0609020204030204" pitchFamily="49" charset="0"/>
              </a:rPr>
              <a:t> the </a:t>
            </a:r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Consolas" panose="020B0609020204030204" pitchFamily="49" charset="0"/>
              </a:rPr>
              <a:t>gdpPercap</a:t>
            </a:r>
            <a:r>
              <a:rPr lang="en-AU" dirty="0">
                <a:cs typeface="Consolas" panose="020B0609020204030204" pitchFamily="49" charset="0"/>
              </a:rPr>
              <a:t> column.</a:t>
            </a:r>
          </a:p>
          <a:p>
            <a:endParaRPr lang="en-AU" dirty="0"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AU" i="1" dirty="0">
                <a:cs typeface="Consolas" panose="020B0609020204030204" pitchFamily="49" charset="0"/>
              </a:rPr>
              <a:t>What does this dataset look like now? </a:t>
            </a:r>
            <a:br>
              <a:rPr lang="en-AU" i="1" dirty="0">
                <a:cs typeface="Consolas" panose="020B0609020204030204" pitchFamily="49" charset="0"/>
              </a:rPr>
            </a:br>
            <a:r>
              <a:rPr lang="en-AU" sz="1800" i="1" dirty="0">
                <a:cs typeface="Consolas" panose="020B0609020204030204" pitchFamily="49" charset="0"/>
              </a:rPr>
              <a:t>(and, also, why are we doing this weird exercise?)</a:t>
            </a:r>
            <a:endParaRPr lang="en-AU" i="1" dirty="0">
              <a:cs typeface="Consolas" panose="020B0609020204030204" pitchFamily="49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1AA1C54-A351-E24F-892C-E4C3181CBB89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8" name="Title 1">
              <a:extLst>
                <a:ext uri="{FF2B5EF4-FFF2-40B4-BE49-F238E27FC236}">
                  <a16:creationId xmlns:a16="http://schemas.microsoft.com/office/drawing/2014/main" id="{C877BFF1-03D3-FE47-B2C8-56F16A76CDC3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4"/>
                  </a:solidFill>
                </a:rPr>
                <a:t>transform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0E09223-C75E-BF4A-A73A-70F2AC95816C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822361E0-0852-1947-AE10-46EACA42E35A}"/>
              </a:ext>
            </a:extLst>
          </p:cNvPr>
          <p:cNvSpPr/>
          <p:nvPr/>
        </p:nvSpPr>
        <p:spPr>
          <a:xfrm>
            <a:off x="823210" y="623114"/>
            <a:ext cx="59346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2800" b="1" dirty="0">
                <a:cs typeface="Consolas" panose="020B0609020204030204" pitchFamily="49" charset="0"/>
              </a:rPr>
              <a:t>Picture the </a:t>
            </a:r>
            <a:r>
              <a:rPr lang="en-AU" sz="2800" b="1" dirty="0">
                <a:latin typeface="Consolas" panose="020B0609020204030204" pitchFamily="49" charset="0"/>
                <a:cs typeface="Consolas" panose="020B0609020204030204" pitchFamily="49" charset="0"/>
              </a:rPr>
              <a:t>gapminder</a:t>
            </a:r>
            <a:r>
              <a:rPr lang="en-AU" sz="2800" b="1" dirty="0">
                <a:cs typeface="Consolas" panose="020B0609020204030204" pitchFamily="49" charset="0"/>
              </a:rPr>
              <a:t> dataset</a:t>
            </a:r>
          </a:p>
        </p:txBody>
      </p:sp>
    </p:spTree>
    <p:extLst>
      <p:ext uri="{BB962C8B-B14F-4D97-AF65-F5344CB8AC3E}">
        <p14:creationId xmlns:p14="http://schemas.microsoft.com/office/powerpoint/2010/main" val="4235361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9D1EEFB-F6CD-6B44-B7BB-B8B26C7CA7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8115639"/>
              </p:ext>
            </p:extLst>
          </p:nvPr>
        </p:nvGraphicFramePr>
        <p:xfrm>
          <a:off x="947738" y="1176034"/>
          <a:ext cx="7434734" cy="5424995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27189">
                  <a:extLst>
                    <a:ext uri="{9D8B030D-6E8A-4147-A177-3AD203B41FA5}">
                      <a16:colId xmlns:a16="http://schemas.microsoft.com/office/drawing/2014/main" val="4147265706"/>
                    </a:ext>
                  </a:extLst>
                </a:gridCol>
                <a:gridCol w="1396437">
                  <a:extLst>
                    <a:ext uri="{9D8B030D-6E8A-4147-A177-3AD203B41FA5}">
                      <a16:colId xmlns:a16="http://schemas.microsoft.com/office/drawing/2014/main" val="797819295"/>
                    </a:ext>
                  </a:extLst>
                </a:gridCol>
                <a:gridCol w="757274">
                  <a:extLst>
                    <a:ext uri="{9D8B030D-6E8A-4147-A177-3AD203B41FA5}">
                      <a16:colId xmlns:a16="http://schemas.microsoft.com/office/drawing/2014/main" val="2559535047"/>
                    </a:ext>
                  </a:extLst>
                </a:gridCol>
                <a:gridCol w="1173242">
                  <a:extLst>
                    <a:ext uri="{9D8B030D-6E8A-4147-A177-3AD203B41FA5}">
                      <a16:colId xmlns:a16="http://schemas.microsoft.com/office/drawing/2014/main" val="2166731292"/>
                    </a:ext>
                  </a:extLst>
                </a:gridCol>
                <a:gridCol w="1407891">
                  <a:extLst>
                    <a:ext uri="{9D8B030D-6E8A-4147-A177-3AD203B41FA5}">
                      <a16:colId xmlns:a16="http://schemas.microsoft.com/office/drawing/2014/main" val="342951985"/>
                    </a:ext>
                  </a:extLst>
                </a:gridCol>
                <a:gridCol w="1172701">
                  <a:extLst>
                    <a:ext uri="{9D8B030D-6E8A-4147-A177-3AD203B41FA5}">
                      <a16:colId xmlns:a16="http://schemas.microsoft.com/office/drawing/2014/main" val="5142560"/>
                    </a:ext>
                  </a:extLst>
                </a:gridCol>
              </a:tblGrid>
              <a:tr h="257693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country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continent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year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lifeExp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gdpPercap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5594590"/>
                  </a:ext>
                </a:extLst>
              </a:tr>
              <a:tr h="257693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31140285"/>
                  </a:ext>
                </a:extLst>
              </a:tr>
              <a:tr h="370415"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Australia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Oceania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1952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69.1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8,691,212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10,040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4046156"/>
                  </a:ext>
                </a:extLst>
              </a:tr>
              <a:tr h="370415"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Australia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Oceania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1957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70.3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9,712,569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10,950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08464436"/>
                  </a:ext>
                </a:extLst>
              </a:tr>
              <a:tr h="370415"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Australia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Oceania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1962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70.9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10,794,968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12,217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675007162"/>
                  </a:ext>
                </a:extLst>
              </a:tr>
              <a:tr h="370415"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Australia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Oceania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1967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71.1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11,872,264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14,526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82730201"/>
                  </a:ext>
                </a:extLst>
              </a:tr>
              <a:tr h="370415"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Australia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Oceania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1972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71.9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13,177,000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16,789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35347991"/>
                  </a:ext>
                </a:extLst>
              </a:tr>
              <a:tr h="370415"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Australia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Oceania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1977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73.5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14,074,100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18,334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18255436"/>
                  </a:ext>
                </a:extLst>
              </a:tr>
              <a:tr h="370415"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Australia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Oceania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1982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74.7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15,184,200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19,477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19037113"/>
                  </a:ext>
                </a:extLst>
              </a:tr>
              <a:tr h="370415"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Australia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Oceania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1987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76.3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16,257,249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21,889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14720204"/>
                  </a:ext>
                </a:extLst>
              </a:tr>
              <a:tr h="370415"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Australia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Oceania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1992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77.6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17,481,977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23,425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53449804"/>
                  </a:ext>
                </a:extLst>
              </a:tr>
              <a:tr h="370415"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Australia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Oceania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1997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78.8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18,565,243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26,998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682225129"/>
                  </a:ext>
                </a:extLst>
              </a:tr>
              <a:tr h="370415"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Australia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Oceania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2002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80.4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19,546,792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30,688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258989"/>
                  </a:ext>
                </a:extLst>
              </a:tr>
              <a:tr h="370415"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Australia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Oceania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2007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81.2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20,434,176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34,435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64904081"/>
                  </a:ext>
                </a:extLst>
              </a:tr>
              <a:tr h="370415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63132642"/>
                  </a:ext>
                </a:extLst>
              </a:tr>
            </a:tbl>
          </a:graphicData>
        </a:graphic>
      </p:graphicFrame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937EDA5E-98A9-DD4A-9D78-E050A95367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2150002"/>
              </p:ext>
            </p:extLst>
          </p:nvPr>
        </p:nvGraphicFramePr>
        <p:xfrm>
          <a:off x="8833394" y="1176033"/>
          <a:ext cx="1646246" cy="5424995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646246">
                  <a:extLst>
                    <a:ext uri="{9D8B030D-6E8A-4147-A177-3AD203B41FA5}">
                      <a16:colId xmlns:a16="http://schemas.microsoft.com/office/drawing/2014/main" val="919001861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r>
                        <a:rPr lang="en-US" sz="1400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gdp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1374824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59151005"/>
                  </a:ext>
                </a:extLst>
              </a:tr>
              <a:tr h="370415"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87,259,768,480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44868690"/>
                  </a:ext>
                </a:extLst>
              </a:tr>
              <a:tr h="370415"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106,352,630,550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66996694"/>
                  </a:ext>
                </a:extLst>
              </a:tr>
              <a:tr h="370415"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131,882,124,056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10373326"/>
                  </a:ext>
                </a:extLst>
              </a:tr>
              <a:tr h="370415"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172,456,506,864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63342314"/>
                  </a:ext>
                </a:extLst>
              </a:tr>
              <a:tr h="370415"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221,228,653,000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48837962"/>
                  </a:ext>
                </a:extLst>
              </a:tr>
              <a:tr h="370415"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258,034,549,400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09306158"/>
                  </a:ext>
                </a:extLst>
              </a:tr>
              <a:tr h="370415"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295,742,663,400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10689575"/>
                  </a:ext>
                </a:extLst>
              </a:tr>
              <a:tr h="370415"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355,854,923,361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12426137"/>
                  </a:ext>
                </a:extLst>
              </a:tr>
              <a:tr h="370415"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409,515,311,225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86681038"/>
                  </a:ext>
                </a:extLst>
              </a:tr>
              <a:tr h="370415"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501,224,430,514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47748267"/>
                  </a:ext>
                </a:extLst>
              </a:tr>
              <a:tr h="370415"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599,851,952,896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54688199"/>
                  </a:ext>
                </a:extLst>
              </a:tr>
              <a:tr h="370415"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703,650,850,560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7467290"/>
                  </a:ext>
                </a:extLst>
              </a:tr>
              <a:tr h="370415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58868436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3221CE4A-DC89-4B4F-A5E4-129E5F50801A}"/>
              </a:ext>
            </a:extLst>
          </p:cNvPr>
          <p:cNvSpPr txBox="1"/>
          <p:nvPr/>
        </p:nvSpPr>
        <p:spPr>
          <a:xfrm>
            <a:off x="829744" y="633117"/>
            <a:ext cx="7604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Add a column with </a:t>
            </a:r>
            <a:r>
              <a:rPr lang="en-US" sz="2800" b="1" dirty="0">
                <a:latin typeface="Consolas" panose="020B0609020204030204" pitchFamily="49" charset="0"/>
                <a:cs typeface="Consolas" panose="020B0609020204030204" pitchFamily="49" charset="0"/>
              </a:rPr>
              <a:t>mutate()</a:t>
            </a:r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E09B0EC6-F36B-794C-AB48-9FEE30786E1A}"/>
              </a:ext>
            </a:extLst>
          </p:cNvPr>
          <p:cNvSpPr/>
          <p:nvPr/>
        </p:nvSpPr>
        <p:spPr>
          <a:xfrm rot="10800000">
            <a:off x="8382472" y="3655994"/>
            <a:ext cx="450922" cy="369331"/>
          </a:xfrm>
          <a:prstGeom prst="rightArrow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A6C306C-9FD3-D143-AE7E-BB1412943F04}"/>
              </a:ext>
            </a:extLst>
          </p:cNvPr>
          <p:cNvSpPr/>
          <p:nvPr/>
        </p:nvSpPr>
        <p:spPr>
          <a:xfrm>
            <a:off x="0" y="617843"/>
            <a:ext cx="12192000" cy="59831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93C53E7-1F1E-E148-9C73-13645469B0A5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9" name="Title 1">
              <a:extLst>
                <a:ext uri="{FF2B5EF4-FFF2-40B4-BE49-F238E27FC236}">
                  <a16:creationId xmlns:a16="http://schemas.microsoft.com/office/drawing/2014/main" id="{D3F459BB-AC26-EB45-9FBD-2DA1DA750002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4"/>
                  </a:solidFill>
                </a:rPr>
                <a:t>transform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CBF7488-4E20-2347-AB5D-EA40A0C4884B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</p:spTree>
    <p:extLst>
      <p:ext uri="{BB962C8B-B14F-4D97-AF65-F5344CB8AC3E}">
        <p14:creationId xmlns:p14="http://schemas.microsoft.com/office/powerpoint/2010/main" val="17712560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F86702D-553D-3746-8522-2F24934809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5F5F2"/>
              </a:clrFrom>
              <a:clrTo>
                <a:srgbClr val="F5F5F2">
                  <a:alpha val="0"/>
                </a:srgbClr>
              </a:clrTo>
            </a:clrChange>
          </a:blip>
          <a:srcRect b="7179"/>
          <a:stretch/>
        </p:blipFill>
        <p:spPr>
          <a:xfrm>
            <a:off x="3299810" y="-185737"/>
            <a:ext cx="9391649" cy="6538047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D69192F-67D6-7E41-AF33-70B26AF6A9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5440" y="1466037"/>
            <a:ext cx="3394364" cy="3549307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400" dirty="0"/>
              <a:t>Made by Timo </a:t>
            </a:r>
            <a:br>
              <a:rPr lang="en-US" sz="2400" dirty="0"/>
            </a:br>
            <a:r>
              <a:rPr lang="en-US" sz="2400" dirty="0" err="1"/>
              <a:t>Grossenbacher</a:t>
            </a:r>
            <a:r>
              <a:rPr lang="en-US" sz="2400" dirty="0"/>
              <a:t> in R using 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ggplot</a:t>
            </a:r>
            <a:r>
              <a:rPr lang="en-US" sz="2400" dirty="0"/>
              <a:t>.</a:t>
            </a:r>
          </a:p>
          <a:p>
            <a:pPr marL="0" indent="0">
              <a:lnSpc>
                <a:spcPct val="150000"/>
              </a:lnSpc>
              <a:buNone/>
            </a:pPr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dirty="0"/>
              <a:t>It’s really nice.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854AF1B-57DA-D248-A920-C53147803DF3}"/>
              </a:ext>
            </a:extLst>
          </p:cNvPr>
          <p:cNvSpPr/>
          <p:nvPr/>
        </p:nvSpPr>
        <p:spPr>
          <a:xfrm>
            <a:off x="805441" y="505690"/>
            <a:ext cx="3781805" cy="6515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/>
              <a:t>The same method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4FD26AF-C24B-064E-8E10-905BA9E9DBA3}"/>
              </a:ext>
            </a:extLst>
          </p:cNvPr>
          <p:cNvSpPr/>
          <p:nvPr/>
        </p:nvSpPr>
        <p:spPr>
          <a:xfrm>
            <a:off x="805440" y="6142864"/>
            <a:ext cx="10321636" cy="7412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/>
              <a:t>The code used can be found here: </a:t>
            </a:r>
            <a:br>
              <a:rPr lang="en-US" sz="1600" dirty="0"/>
            </a:br>
            <a:r>
              <a:rPr lang="en-US" sz="1400" dirty="0"/>
              <a:t>https://</a:t>
            </a:r>
            <a:r>
              <a:rPr lang="en-US" sz="1400" dirty="0" err="1"/>
              <a:t>timogrossenbacher.ch</a:t>
            </a:r>
            <a:r>
              <a:rPr lang="en-US" sz="1400" dirty="0"/>
              <a:t>/2016/12/beautiful-thematic-maps-with-ggplot2-only/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818054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6" grpId="0"/>
      <p:bldP spid="7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9464" y="1592263"/>
            <a:ext cx="10919247" cy="25034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dirty="0">
                <a:cs typeface="Consolas" panose="020B0609020204030204" pitchFamily="49" charset="0"/>
              </a:rPr>
              <a:t>Create a new column </a:t>
            </a:r>
            <a:r>
              <a:rPr lang="en-AU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gdp</a:t>
            </a:r>
            <a:r>
              <a:rPr lang="en-AU" dirty="0">
                <a:cs typeface="Consolas" panose="020B0609020204030204" pitchFamily="49" charset="0"/>
              </a:rPr>
              <a:t> that is the product of </a:t>
            </a:r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gdpPercap</a:t>
            </a:r>
            <a:r>
              <a:rPr lang="en-AU" dirty="0">
                <a:cs typeface="Consolas" panose="020B0609020204030204" pitchFamily="49" charset="0"/>
              </a:rPr>
              <a:t> and </a:t>
            </a:r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pop</a:t>
            </a:r>
            <a:r>
              <a:rPr lang="en-AU" dirty="0">
                <a:cs typeface="Consolas" panose="020B0609020204030204" pitchFamily="49" charset="0"/>
              </a:rPr>
              <a:t>. </a:t>
            </a:r>
          </a:p>
          <a:p>
            <a:pPr marL="0" indent="0">
              <a:buNone/>
            </a:pPr>
            <a:endParaRPr lang="en-AU" dirty="0"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AU" dirty="0">
                <a:cs typeface="Consolas" panose="020B0609020204030204" pitchFamily="49" charset="0"/>
              </a:rPr>
              <a:t>Create or change columns using </a:t>
            </a:r>
            <a:r>
              <a:rPr lang="en-AU" b="1" dirty="0">
                <a:solidFill>
                  <a:schemeClr val="accent4"/>
                </a:solidFill>
                <a:cs typeface="Consolas" panose="020B0609020204030204" pitchFamily="49" charset="0"/>
              </a:rPr>
              <a:t>mutate</a:t>
            </a:r>
            <a:r>
              <a:rPr lang="en-AU" dirty="0">
                <a:cs typeface="Consolas" panose="020B0609020204030204" pitchFamily="49" charset="0"/>
              </a:rPr>
              <a:t>.</a:t>
            </a:r>
          </a:p>
          <a:p>
            <a:pPr marL="457200" lvl="1" indent="0">
              <a:buNone/>
            </a:pPr>
            <a:endParaRPr lang="en-AU" dirty="0"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AU" dirty="0">
              <a:cs typeface="Consolas" panose="020B0609020204030204" pitchFamily="49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C1DCBA2-F8D1-8A4F-9D2E-EAC1DD7DB28B}"/>
              </a:ext>
            </a:extLst>
          </p:cNvPr>
          <p:cNvSpPr/>
          <p:nvPr/>
        </p:nvSpPr>
        <p:spPr>
          <a:xfrm>
            <a:off x="947738" y="4786606"/>
            <a:ext cx="10610850" cy="8309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lvl="1"/>
            <a:r>
              <a:rPr lang="en-AU" sz="2400" dirty="0">
                <a:latin typeface="Consolas" panose="020B0609020204030204" pitchFamily="49" charset="0"/>
                <a:cs typeface="Consolas" panose="020B0609020204030204" pitchFamily="49" charset="0"/>
              </a:rPr>
              <a:t>gapminder07 &lt;- gapminder </a:t>
            </a:r>
            <a:r>
              <a:rPr lang="en-AU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%&gt;%</a:t>
            </a:r>
          </a:p>
          <a:p>
            <a:r>
              <a:rPr lang="en-AU" sz="2400" dirty="0">
                <a:latin typeface="Consolas" panose="020B0609020204030204" pitchFamily="49" charset="0"/>
                <a:cs typeface="Consolas" panose="020B0609020204030204" pitchFamily="49" charset="0"/>
              </a:rPr>
              <a:t>			</a:t>
            </a:r>
            <a:r>
              <a:rPr lang="en-AU" sz="2400" b="1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mutate</a:t>
            </a:r>
            <a:r>
              <a:rPr lang="en-AU" sz="2400" dirty="0">
                <a:latin typeface="Consolas" panose="020B0609020204030204" pitchFamily="49" charset="0"/>
                <a:cs typeface="Consolas" panose="020B0609020204030204" pitchFamily="49" charset="0"/>
              </a:rPr>
              <a:t>(gdp = gdpPercap * pop)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A2D86A4-5C25-5642-801D-607082C11D43}"/>
              </a:ext>
            </a:extLst>
          </p:cNvPr>
          <p:cNvSpPr/>
          <p:nvPr/>
        </p:nvSpPr>
        <p:spPr>
          <a:xfrm>
            <a:off x="3805445" y="5963518"/>
            <a:ext cx="498229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mutated to have an additional column called 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gdp</a:t>
            </a:r>
            <a:r>
              <a:rPr lang="en-US" sz="1600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which is the product of 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gdpPercap</a:t>
            </a:r>
            <a:r>
              <a:rPr lang="en-US" sz="1600" i="1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1600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and 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pop</a:t>
            </a:r>
            <a:r>
              <a:rPr lang="en-US" sz="1600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EDDC6A0-F87F-D94C-BA4C-BEC6D0F5D52A}"/>
              </a:ext>
            </a:extLst>
          </p:cNvPr>
          <p:cNvCxnSpPr>
            <a:cxnSpLocks/>
          </p:cNvCxnSpPr>
          <p:nvPr/>
        </p:nvCxnSpPr>
        <p:spPr>
          <a:xfrm>
            <a:off x="4138194" y="5606768"/>
            <a:ext cx="0" cy="3952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4D465BE-C99A-F84A-BFFB-C12C43F161F8}"/>
              </a:ext>
            </a:extLst>
          </p:cNvPr>
          <p:cNvCxnSpPr>
            <a:cxnSpLocks/>
          </p:cNvCxnSpPr>
          <p:nvPr/>
        </p:nvCxnSpPr>
        <p:spPr>
          <a:xfrm>
            <a:off x="8644329" y="5617603"/>
            <a:ext cx="0" cy="3952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64583B4-F578-1949-BFF5-D957224650A6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20" name="Title 1">
              <a:extLst>
                <a:ext uri="{FF2B5EF4-FFF2-40B4-BE49-F238E27FC236}">
                  <a16:creationId xmlns:a16="http://schemas.microsoft.com/office/drawing/2014/main" id="{58D18DF3-E81C-F24B-9AE0-3D6F00B13FBD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4"/>
                  </a:solidFill>
                </a:rPr>
                <a:t>transform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1DC9723-B550-E64E-A89B-17BD989E0E60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1FDDDB3F-3E98-AF4C-B6D5-18A2EFDB8849}"/>
              </a:ext>
            </a:extLst>
          </p:cNvPr>
          <p:cNvSpPr/>
          <p:nvPr/>
        </p:nvSpPr>
        <p:spPr>
          <a:xfrm>
            <a:off x="1199306" y="4095747"/>
            <a:ext cx="33600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Redefine the object 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gapminder</a:t>
            </a:r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269CD89-EE19-E345-88A5-8856CB3BD1B0}"/>
              </a:ext>
            </a:extLst>
          </p:cNvPr>
          <p:cNvSpPr/>
          <p:nvPr/>
        </p:nvSpPr>
        <p:spPr>
          <a:xfrm>
            <a:off x="5251622" y="4333791"/>
            <a:ext cx="353494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to be the 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gapminder</a:t>
            </a:r>
            <a:r>
              <a:rPr lang="en-US" sz="1600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dataset </a:t>
            </a:r>
            <a:r>
              <a:rPr lang="en-US" sz="1600" b="1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and</a:t>
            </a:r>
            <a:endParaRPr lang="en-US" sz="1600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4B0F44B-C49D-3442-AD06-EE54ED4007EB}"/>
              </a:ext>
            </a:extLst>
          </p:cNvPr>
          <p:cNvCxnSpPr>
            <a:cxnSpLocks/>
          </p:cNvCxnSpPr>
          <p:nvPr/>
        </p:nvCxnSpPr>
        <p:spPr>
          <a:xfrm>
            <a:off x="2229518" y="4391378"/>
            <a:ext cx="0" cy="3952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E3ACF80-6293-5541-A87B-24A264975DC4}"/>
              </a:ext>
            </a:extLst>
          </p:cNvPr>
          <p:cNvCxnSpPr>
            <a:cxnSpLocks/>
          </p:cNvCxnSpPr>
          <p:nvPr/>
        </p:nvCxnSpPr>
        <p:spPr>
          <a:xfrm flipH="1">
            <a:off x="4862696" y="4480513"/>
            <a:ext cx="388926" cy="3836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250D4F2C-ED42-4E48-A0CD-72ECE7415851}"/>
              </a:ext>
            </a:extLst>
          </p:cNvPr>
          <p:cNvSpPr/>
          <p:nvPr/>
        </p:nvSpPr>
        <p:spPr>
          <a:xfrm>
            <a:off x="796158" y="639794"/>
            <a:ext cx="609931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2800" b="1" dirty="0">
                <a:cs typeface="Consolas" panose="020B0609020204030204" pitchFamily="49" charset="0"/>
              </a:rPr>
              <a:t>Adding a variable with code</a:t>
            </a:r>
          </a:p>
        </p:txBody>
      </p:sp>
    </p:spTree>
    <p:extLst>
      <p:ext uri="{BB962C8B-B14F-4D97-AF65-F5344CB8AC3E}">
        <p14:creationId xmlns:p14="http://schemas.microsoft.com/office/powerpoint/2010/main" val="92104941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9D1EEFB-F6CD-6B44-B7BB-B8B26C7CA7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1680031"/>
              </p:ext>
            </p:extLst>
          </p:nvPr>
        </p:nvGraphicFramePr>
        <p:xfrm>
          <a:off x="947738" y="1587512"/>
          <a:ext cx="7434734" cy="2796325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27189">
                  <a:extLst>
                    <a:ext uri="{9D8B030D-6E8A-4147-A177-3AD203B41FA5}">
                      <a16:colId xmlns:a16="http://schemas.microsoft.com/office/drawing/2014/main" val="4147265706"/>
                    </a:ext>
                  </a:extLst>
                </a:gridCol>
                <a:gridCol w="1396437">
                  <a:extLst>
                    <a:ext uri="{9D8B030D-6E8A-4147-A177-3AD203B41FA5}">
                      <a16:colId xmlns:a16="http://schemas.microsoft.com/office/drawing/2014/main" val="797819295"/>
                    </a:ext>
                  </a:extLst>
                </a:gridCol>
                <a:gridCol w="757274">
                  <a:extLst>
                    <a:ext uri="{9D8B030D-6E8A-4147-A177-3AD203B41FA5}">
                      <a16:colId xmlns:a16="http://schemas.microsoft.com/office/drawing/2014/main" val="2559535047"/>
                    </a:ext>
                  </a:extLst>
                </a:gridCol>
                <a:gridCol w="1173242">
                  <a:extLst>
                    <a:ext uri="{9D8B030D-6E8A-4147-A177-3AD203B41FA5}">
                      <a16:colId xmlns:a16="http://schemas.microsoft.com/office/drawing/2014/main" val="2166731292"/>
                    </a:ext>
                  </a:extLst>
                </a:gridCol>
                <a:gridCol w="1407891">
                  <a:extLst>
                    <a:ext uri="{9D8B030D-6E8A-4147-A177-3AD203B41FA5}">
                      <a16:colId xmlns:a16="http://schemas.microsoft.com/office/drawing/2014/main" val="342951985"/>
                    </a:ext>
                  </a:extLst>
                </a:gridCol>
                <a:gridCol w="1172701">
                  <a:extLst>
                    <a:ext uri="{9D8B030D-6E8A-4147-A177-3AD203B41FA5}">
                      <a16:colId xmlns:a16="http://schemas.microsoft.com/office/drawing/2014/main" val="5142560"/>
                    </a:ext>
                  </a:extLst>
                </a:gridCol>
              </a:tblGrid>
              <a:tr h="257693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country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continent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year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lifeExp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gdpPercap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5594590"/>
                  </a:ext>
                </a:extLst>
              </a:tr>
              <a:tr h="257693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1140285"/>
                  </a:ext>
                </a:extLst>
              </a:tr>
              <a:tr h="75382"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Australia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Oceania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1952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69.1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  8,691,212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10,040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04615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Australia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Oceania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1957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70.3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  9,712,569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10,950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8464436"/>
                  </a:ext>
                </a:extLst>
              </a:tr>
              <a:tr h="64017"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Australia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Oceania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1962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70.9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10,794,968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12,217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5007162"/>
                  </a:ext>
                </a:extLst>
              </a:tr>
              <a:tr h="53198"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Australia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Oceania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1967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71.1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11,872,264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14,526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27302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Australia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Oceania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1972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71.9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13,177,000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16,789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3479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Australia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Oceania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1977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73.5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14,074,100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18,334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82554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Australia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Oceania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1982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74.7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15,184,200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19,477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90371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Australia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Oceania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1987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76.3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16,257,249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21,889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47202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Australia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Oceania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1992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77.6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17,481,977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23,425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34498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Australia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Oceania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1997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78.8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18,565,243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26,998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22251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Australia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Oceania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2002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80.4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19,546,792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30,688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58989"/>
                  </a:ext>
                </a:extLst>
              </a:tr>
              <a:tr h="370415"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Australia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Oceania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1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2007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81.2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20,434,176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34,435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64904081"/>
                  </a:ext>
                </a:extLst>
              </a:tr>
              <a:tr h="370415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3132642"/>
                  </a:ext>
                </a:extLst>
              </a:tr>
            </a:tbl>
          </a:graphicData>
        </a:graphic>
      </p:graphicFrame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937EDA5E-98A9-DD4A-9D78-E050A95367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6135872"/>
              </p:ext>
            </p:extLst>
          </p:nvPr>
        </p:nvGraphicFramePr>
        <p:xfrm>
          <a:off x="8437154" y="1587511"/>
          <a:ext cx="1655310" cy="2796325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655310">
                  <a:extLst>
                    <a:ext uri="{9D8B030D-6E8A-4147-A177-3AD203B41FA5}">
                      <a16:colId xmlns:a16="http://schemas.microsoft.com/office/drawing/2014/main" val="919001861"/>
                    </a:ext>
                  </a:extLst>
                </a:gridCol>
              </a:tblGrid>
              <a:tr h="257693">
                <a:tc>
                  <a:txBody>
                    <a:bodyPr/>
                    <a:lstStyle/>
                    <a:p>
                      <a:r>
                        <a:rPr lang="en-US" sz="1400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gdp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1374824"/>
                  </a:ext>
                </a:extLst>
              </a:tr>
              <a:tr h="257693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9151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87,259,768,480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48686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106,352,630,550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699669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131,882,124,056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03733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172,456,506,864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3423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221,228,653,000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88379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258,034,549,400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930615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295,742,663,400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068957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355,854,923,361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242613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409,515,311,225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66810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501,224,430,514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77482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599,851,952,896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4688199"/>
                  </a:ext>
                </a:extLst>
              </a:tr>
              <a:tr h="370415"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703,650,850,560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7467290"/>
                  </a:ext>
                </a:extLst>
              </a:tr>
              <a:tr h="370415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886843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B6BC201E-4D87-CD44-A66B-6148F2311973}"/>
              </a:ext>
            </a:extLst>
          </p:cNvPr>
          <p:cNvSpPr txBox="1"/>
          <p:nvPr/>
        </p:nvSpPr>
        <p:spPr>
          <a:xfrm>
            <a:off x="804886" y="645283"/>
            <a:ext cx="51221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Filter with </a:t>
            </a:r>
            <a:r>
              <a:rPr lang="en-US" sz="2800" b="1" dirty="0">
                <a:latin typeface="Consolas" panose="020B0609020204030204" pitchFamily="49" charset="0"/>
                <a:cs typeface="Consolas" panose="020B0609020204030204" pitchFamily="49" charset="0"/>
              </a:rPr>
              <a:t>filter()</a:t>
            </a: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05DF1D10-0BC4-4E49-89B5-51BEB3A18C2B}"/>
              </a:ext>
            </a:extLst>
          </p:cNvPr>
          <p:cNvSpPr/>
          <p:nvPr/>
        </p:nvSpPr>
        <p:spPr>
          <a:xfrm>
            <a:off x="480522" y="3728628"/>
            <a:ext cx="369333" cy="369331"/>
          </a:xfrm>
          <a:prstGeom prst="rightArrow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0F7F3DDF-FBF6-0543-BE32-DB59FED60301}"/>
              </a:ext>
            </a:extLst>
          </p:cNvPr>
          <p:cNvSpPr/>
          <p:nvPr/>
        </p:nvSpPr>
        <p:spPr>
          <a:xfrm>
            <a:off x="623944" y="2212662"/>
            <a:ext cx="225911" cy="1416022"/>
          </a:xfrm>
          <a:prstGeom prst="leftBrac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6AE7D5C-AD8C-CA40-895D-6A9C7931A9EB}"/>
              </a:ext>
            </a:extLst>
          </p:cNvPr>
          <p:cNvSpPr txBox="1"/>
          <p:nvPr/>
        </p:nvSpPr>
        <p:spPr>
          <a:xfrm rot="16200000">
            <a:off x="-829112" y="2736006"/>
            <a:ext cx="2282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Dropped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35BDFCC-E3FF-7749-BF6D-D67B3053B054}"/>
              </a:ext>
            </a:extLst>
          </p:cNvPr>
          <p:cNvSpPr txBox="1"/>
          <p:nvPr/>
        </p:nvSpPr>
        <p:spPr>
          <a:xfrm rot="16200000">
            <a:off x="-232336" y="3747641"/>
            <a:ext cx="1095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Kept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33282D4-DDE8-4345-9A5C-83706E339DBE}"/>
              </a:ext>
            </a:extLst>
          </p:cNvPr>
          <p:cNvSpPr/>
          <p:nvPr/>
        </p:nvSpPr>
        <p:spPr>
          <a:xfrm>
            <a:off x="0" y="617841"/>
            <a:ext cx="12192000" cy="34505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F7393F1-DD15-1D44-AD85-C16E936CC235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F2934C66-6B53-234F-8075-9A946EC82623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4"/>
                  </a:solidFill>
                </a:rPr>
                <a:t>transform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9D32B92-3B58-294E-AF6C-8B53DB385D52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</p:spTree>
    <p:extLst>
      <p:ext uri="{BB962C8B-B14F-4D97-AF65-F5344CB8AC3E}">
        <p14:creationId xmlns:p14="http://schemas.microsoft.com/office/powerpoint/2010/main" val="249086989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9464" y="1561485"/>
            <a:ext cx="10919247" cy="25342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dirty="0">
                <a:cs typeface="Consolas" panose="020B0609020204030204" pitchFamily="49" charset="0"/>
              </a:rPr>
              <a:t>Filter the observations to include only those from </a:t>
            </a:r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2007</a:t>
            </a:r>
            <a:r>
              <a:rPr lang="en-AU" dirty="0">
                <a:cs typeface="Consolas" panose="020B0609020204030204" pitchFamily="49" charset="0"/>
              </a:rPr>
              <a:t>.</a:t>
            </a:r>
          </a:p>
          <a:p>
            <a:pPr marL="0" indent="0">
              <a:buNone/>
            </a:pPr>
            <a:endParaRPr lang="en-AU" dirty="0"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AU" dirty="0">
                <a:cs typeface="Consolas" panose="020B0609020204030204" pitchFamily="49" charset="0"/>
              </a:rPr>
              <a:t>Filter observations using </a:t>
            </a:r>
            <a:r>
              <a:rPr lang="en-AU" b="1" dirty="0">
                <a:solidFill>
                  <a:schemeClr val="accent4"/>
                </a:solidFill>
                <a:cs typeface="Consolas" panose="020B0609020204030204" pitchFamily="49" charset="0"/>
              </a:rPr>
              <a:t>filter</a:t>
            </a:r>
            <a:r>
              <a:rPr lang="en-AU" dirty="0">
                <a:cs typeface="Consolas" panose="020B0609020204030204" pitchFamily="49" charset="0"/>
              </a:rPr>
              <a:t>.</a:t>
            </a:r>
          </a:p>
          <a:p>
            <a:pPr marL="914400" lvl="2" indent="0">
              <a:buNone/>
            </a:pP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==</a:t>
            </a:r>
            <a:r>
              <a:rPr lang="en-AU" dirty="0">
                <a:cs typeface="Consolas" panose="020B0609020204030204" pitchFamily="49" charset="0"/>
              </a:rPr>
              <a:t> means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is equal to</a:t>
            </a:r>
            <a:endParaRPr lang="en-AU" dirty="0">
              <a:cs typeface="Consolas" panose="020B0609020204030204" pitchFamily="49" charset="0"/>
            </a:endParaRPr>
          </a:p>
          <a:p>
            <a:pPr marL="914400" lvl="2" indent="0">
              <a:buNone/>
            </a:pP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!=</a:t>
            </a:r>
            <a:r>
              <a:rPr lang="en-AU" dirty="0">
                <a:cs typeface="Consolas" panose="020B0609020204030204" pitchFamily="49" charset="0"/>
              </a:rPr>
              <a:t> means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is not equal to</a:t>
            </a:r>
            <a:endParaRPr lang="en-AU" dirty="0">
              <a:cs typeface="Consolas" panose="020B0609020204030204" pitchFamily="49" charset="0"/>
            </a:endParaRPr>
          </a:p>
          <a:p>
            <a:pPr marL="457200" lvl="1" indent="0">
              <a:buNone/>
            </a:pPr>
            <a:endParaRPr lang="en-AU" dirty="0">
              <a:cs typeface="Consolas" panose="020B0609020204030204" pitchFamily="49" charset="0"/>
            </a:endParaRPr>
          </a:p>
          <a:p>
            <a:endParaRPr lang="en-AU" dirty="0">
              <a:cs typeface="Consolas" panose="020B0609020204030204" pitchFamily="49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C1DCBA2-F8D1-8A4F-9D2E-EAC1DD7DB28B}"/>
              </a:ext>
            </a:extLst>
          </p:cNvPr>
          <p:cNvSpPr/>
          <p:nvPr/>
        </p:nvSpPr>
        <p:spPr>
          <a:xfrm>
            <a:off x="947738" y="4786606"/>
            <a:ext cx="10610850" cy="8309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lvl="1"/>
            <a:r>
              <a:rPr lang="en-AU" sz="2400" dirty="0">
                <a:latin typeface="Consolas" panose="020B0609020204030204" pitchFamily="49" charset="0"/>
                <a:cs typeface="Consolas" panose="020B0609020204030204" pitchFamily="49" charset="0"/>
              </a:rPr>
              <a:t>gapminder07 &lt;- gapminder07 </a:t>
            </a:r>
            <a:r>
              <a:rPr lang="en-AU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%&gt;%</a:t>
            </a:r>
          </a:p>
          <a:p>
            <a:r>
              <a:rPr lang="en-AU" sz="2400" dirty="0">
                <a:latin typeface="Consolas" panose="020B0609020204030204" pitchFamily="49" charset="0"/>
                <a:cs typeface="Consolas" panose="020B0609020204030204" pitchFamily="49" charset="0"/>
              </a:rPr>
              <a:t>			</a:t>
            </a:r>
            <a:r>
              <a:rPr lang="en-AU" sz="2400" b="1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filter</a:t>
            </a:r>
            <a:r>
              <a:rPr lang="en-AU" sz="2400" dirty="0">
                <a:latin typeface="Consolas" panose="020B0609020204030204" pitchFamily="49" charset="0"/>
                <a:cs typeface="Consolas" panose="020B0609020204030204" pitchFamily="49" charset="0"/>
              </a:rPr>
              <a:t>(year == 2007)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A2D86A4-5C25-5642-801D-607082C11D43}"/>
              </a:ext>
            </a:extLst>
          </p:cNvPr>
          <p:cNvSpPr/>
          <p:nvPr/>
        </p:nvSpPr>
        <p:spPr>
          <a:xfrm>
            <a:off x="3869476" y="6016074"/>
            <a:ext cx="52868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filtered to keep all observations where year IS equal to 2007.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2C76E53-99EC-0343-A4FB-CC325BE424E1}"/>
              </a:ext>
            </a:extLst>
          </p:cNvPr>
          <p:cNvSpPr/>
          <p:nvPr/>
        </p:nvSpPr>
        <p:spPr>
          <a:xfrm>
            <a:off x="1199306" y="4095747"/>
            <a:ext cx="33600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Redefine the object 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gapminder</a:t>
            </a:r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D5A4234-AB63-1446-A68E-EC2F291FD015}"/>
              </a:ext>
            </a:extLst>
          </p:cNvPr>
          <p:cNvSpPr/>
          <p:nvPr/>
        </p:nvSpPr>
        <p:spPr>
          <a:xfrm>
            <a:off x="5251622" y="4333791"/>
            <a:ext cx="37593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to be the 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gapminder07</a:t>
            </a:r>
            <a:r>
              <a:rPr lang="en-US" sz="1600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dataset </a:t>
            </a:r>
            <a:r>
              <a:rPr lang="en-US" sz="1600" b="1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and</a:t>
            </a:r>
            <a:endParaRPr lang="en-US" sz="1600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217ED94-648D-D945-9AB3-32E35441A2C9}"/>
              </a:ext>
            </a:extLst>
          </p:cNvPr>
          <p:cNvCxnSpPr>
            <a:cxnSpLocks/>
          </p:cNvCxnSpPr>
          <p:nvPr/>
        </p:nvCxnSpPr>
        <p:spPr>
          <a:xfrm>
            <a:off x="2229518" y="4391378"/>
            <a:ext cx="0" cy="3952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7AFCDD6-8BBB-9841-92DA-F8D1955771AA}"/>
              </a:ext>
            </a:extLst>
          </p:cNvPr>
          <p:cNvCxnSpPr>
            <a:cxnSpLocks/>
          </p:cNvCxnSpPr>
          <p:nvPr/>
        </p:nvCxnSpPr>
        <p:spPr>
          <a:xfrm flipH="1">
            <a:off x="4862696" y="4480513"/>
            <a:ext cx="388926" cy="3836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EDDC6A0-F87F-D94C-BA4C-BEC6D0F5D52A}"/>
              </a:ext>
            </a:extLst>
          </p:cNvPr>
          <p:cNvCxnSpPr>
            <a:cxnSpLocks/>
          </p:cNvCxnSpPr>
          <p:nvPr/>
        </p:nvCxnSpPr>
        <p:spPr>
          <a:xfrm>
            <a:off x="4065863" y="5617603"/>
            <a:ext cx="0" cy="3952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50FE16B-9217-B44D-AD5D-24E04720F581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20" name="Title 1">
              <a:extLst>
                <a:ext uri="{FF2B5EF4-FFF2-40B4-BE49-F238E27FC236}">
                  <a16:creationId xmlns:a16="http://schemas.microsoft.com/office/drawing/2014/main" id="{05C23D3A-0150-744A-A86E-C28BC475FE80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4"/>
                  </a:solidFill>
                </a:rPr>
                <a:t>transform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19F3C1F-4A7A-664A-B41C-953E8D8B0382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428DB8B0-23EA-314B-9D22-EB024121501B}"/>
              </a:ext>
            </a:extLst>
          </p:cNvPr>
          <p:cNvSpPr/>
          <p:nvPr/>
        </p:nvSpPr>
        <p:spPr>
          <a:xfrm>
            <a:off x="796158" y="639794"/>
            <a:ext cx="609931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2800" b="1" dirty="0">
                <a:cs typeface="Consolas" panose="020B0609020204030204" pitchFamily="49" charset="0"/>
              </a:rPr>
              <a:t>Filtering our dataset</a:t>
            </a:r>
          </a:p>
        </p:txBody>
      </p:sp>
    </p:spTree>
    <p:extLst>
      <p:ext uri="{BB962C8B-B14F-4D97-AF65-F5344CB8AC3E}">
        <p14:creationId xmlns:p14="http://schemas.microsoft.com/office/powerpoint/2010/main" val="272285836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9D1EEFB-F6CD-6B44-B7BB-B8B26C7CA7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0951763"/>
              </p:ext>
            </p:extLst>
          </p:nvPr>
        </p:nvGraphicFramePr>
        <p:xfrm>
          <a:off x="947738" y="1602755"/>
          <a:ext cx="6838517" cy="2758277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27189">
                  <a:extLst>
                    <a:ext uri="{9D8B030D-6E8A-4147-A177-3AD203B41FA5}">
                      <a16:colId xmlns:a16="http://schemas.microsoft.com/office/drawing/2014/main" val="4147265706"/>
                    </a:ext>
                  </a:extLst>
                </a:gridCol>
                <a:gridCol w="1396437">
                  <a:extLst>
                    <a:ext uri="{9D8B030D-6E8A-4147-A177-3AD203B41FA5}">
                      <a16:colId xmlns:a16="http://schemas.microsoft.com/office/drawing/2014/main" val="797819295"/>
                    </a:ext>
                  </a:extLst>
                </a:gridCol>
                <a:gridCol w="409691">
                  <a:extLst>
                    <a:ext uri="{9D8B030D-6E8A-4147-A177-3AD203B41FA5}">
                      <a16:colId xmlns:a16="http://schemas.microsoft.com/office/drawing/2014/main" val="2559535047"/>
                    </a:ext>
                  </a:extLst>
                </a:gridCol>
                <a:gridCol w="997527">
                  <a:extLst>
                    <a:ext uri="{9D8B030D-6E8A-4147-A177-3AD203B41FA5}">
                      <a16:colId xmlns:a16="http://schemas.microsoft.com/office/drawing/2014/main" val="2166731292"/>
                    </a:ext>
                  </a:extLst>
                </a:gridCol>
                <a:gridCol w="1274618">
                  <a:extLst>
                    <a:ext uri="{9D8B030D-6E8A-4147-A177-3AD203B41FA5}">
                      <a16:colId xmlns:a16="http://schemas.microsoft.com/office/drawing/2014/main" val="342951985"/>
                    </a:ext>
                  </a:extLst>
                </a:gridCol>
                <a:gridCol w="1233055">
                  <a:extLst>
                    <a:ext uri="{9D8B030D-6E8A-4147-A177-3AD203B41FA5}">
                      <a16:colId xmlns:a16="http://schemas.microsoft.com/office/drawing/2014/main" val="5142560"/>
                    </a:ext>
                  </a:extLst>
                </a:gridCol>
              </a:tblGrid>
              <a:tr h="257693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country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continent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year</a:t>
                      </a:r>
                      <a:endParaRPr lang="en-US" sz="1400" dirty="0">
                        <a:solidFill>
                          <a:schemeClr val="bg1">
                            <a:lumMod val="65000"/>
                          </a:schemeClr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lifeExp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gdpPercap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5594590"/>
                  </a:ext>
                </a:extLst>
              </a:tr>
              <a:tr h="257693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11402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Australia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Oceania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1952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69.1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  8,691,212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10,040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04615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Australia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Oceania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1957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70.3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  9,712,569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10,950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84644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Australia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Oceania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1962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70.9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10,794,968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12,217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50071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Australia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Oceania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1967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71.1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11,872,264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14,526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27302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Australia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Oceania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1972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71.9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13,177,000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16,789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3479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Australia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Oceania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1977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73.5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14,074,100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18,334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82554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Australia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Oceania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1982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74.7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15,184,200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19,477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90371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Australia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Oceania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1987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76.3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16,257,249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21,889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47202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Australia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Oceania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1992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77.6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17,481,977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23,425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34498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Australia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Oceania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1997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78.8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18,565,243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26,998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22251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Australia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Oceania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2002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80.4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19,546,792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30,688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58989"/>
                  </a:ext>
                </a:extLst>
              </a:tr>
              <a:tr h="397982"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Australia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Oceania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2007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81.2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20,434,176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34,435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6490408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3132642"/>
                  </a:ext>
                </a:extLst>
              </a:tr>
            </a:tbl>
          </a:graphicData>
        </a:graphic>
      </p:graphicFrame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937EDA5E-98A9-DD4A-9D78-E050A95367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6846698"/>
              </p:ext>
            </p:extLst>
          </p:nvPr>
        </p:nvGraphicFramePr>
        <p:xfrm>
          <a:off x="7877428" y="1602754"/>
          <a:ext cx="1655310" cy="2796325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655310">
                  <a:extLst>
                    <a:ext uri="{9D8B030D-6E8A-4147-A177-3AD203B41FA5}">
                      <a16:colId xmlns:a16="http://schemas.microsoft.com/office/drawing/2014/main" val="919001861"/>
                    </a:ext>
                  </a:extLst>
                </a:gridCol>
              </a:tblGrid>
              <a:tr h="257693">
                <a:tc>
                  <a:txBody>
                    <a:bodyPr/>
                    <a:lstStyle/>
                    <a:p>
                      <a:r>
                        <a:rPr lang="en-US" sz="1400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gdp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1374824"/>
                  </a:ext>
                </a:extLst>
              </a:tr>
              <a:tr h="257693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9151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87,259,768,480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48686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106,352,630,550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699669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131,882,124,056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03733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172,456,506,864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3423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221,228,653,000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88379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258,034,549,400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930615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295,742,663,400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068957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355,854,923,361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242613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409,515,311,225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66810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501,224,430,514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77482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599,851,952,896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4688199"/>
                  </a:ext>
                </a:extLst>
              </a:tr>
              <a:tr h="370415"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703,650,850,560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7467290"/>
                  </a:ext>
                </a:extLst>
              </a:tr>
              <a:tr h="370415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886843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B6BC201E-4D87-CD44-A66B-6148F2311973}"/>
              </a:ext>
            </a:extLst>
          </p:cNvPr>
          <p:cNvSpPr txBox="1"/>
          <p:nvPr/>
        </p:nvSpPr>
        <p:spPr>
          <a:xfrm>
            <a:off x="798725" y="640191"/>
            <a:ext cx="57094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Drop a variable with </a:t>
            </a:r>
            <a:r>
              <a:rPr lang="en-US" sz="2800" b="1" dirty="0">
                <a:latin typeface="Consolas" panose="020B0609020204030204" pitchFamily="49" charset="0"/>
                <a:cs typeface="Consolas" panose="020B0609020204030204" pitchFamily="49" charset="0"/>
              </a:rPr>
              <a:t>select()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807177B-1ABF-BE4D-96E5-013BFB5FEBB7}"/>
              </a:ext>
            </a:extLst>
          </p:cNvPr>
          <p:cNvSpPr txBox="1"/>
          <p:nvPr/>
        </p:nvSpPr>
        <p:spPr>
          <a:xfrm>
            <a:off x="3950676" y="4473564"/>
            <a:ext cx="2282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Dropped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48AC13B-362F-2D4C-921F-434F3117D250}"/>
              </a:ext>
            </a:extLst>
          </p:cNvPr>
          <p:cNvCxnSpPr>
            <a:cxnSpLocks/>
          </p:cNvCxnSpPr>
          <p:nvPr/>
        </p:nvCxnSpPr>
        <p:spPr>
          <a:xfrm>
            <a:off x="4136746" y="4361032"/>
            <a:ext cx="417131" cy="2971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AD7FA9F5-3B8F-964B-B06A-6BBAA6EB005A}"/>
              </a:ext>
            </a:extLst>
          </p:cNvPr>
          <p:cNvSpPr/>
          <p:nvPr/>
        </p:nvSpPr>
        <p:spPr>
          <a:xfrm>
            <a:off x="0" y="617844"/>
            <a:ext cx="12192000" cy="3798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0CFF3A9-E85F-5D47-B105-0CA31E6C4FD4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10" name="Title 1">
              <a:extLst>
                <a:ext uri="{FF2B5EF4-FFF2-40B4-BE49-F238E27FC236}">
                  <a16:creationId xmlns:a16="http://schemas.microsoft.com/office/drawing/2014/main" id="{37E384FC-B105-A64B-A07D-ADFD548EDB15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4"/>
                  </a:solidFill>
                </a:rPr>
                <a:t>transform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C74EB2B-B9F8-854A-9389-AEAF736CE259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</p:spTree>
    <p:extLst>
      <p:ext uri="{BB962C8B-B14F-4D97-AF65-F5344CB8AC3E}">
        <p14:creationId xmlns:p14="http://schemas.microsoft.com/office/powerpoint/2010/main" val="136005329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9464" y="1515319"/>
            <a:ext cx="10919247" cy="223451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dirty="0">
                <a:cs typeface="Consolas" panose="020B0609020204030204" pitchFamily="49" charset="0"/>
              </a:rPr>
              <a:t>Remove the </a:t>
            </a:r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  <a:cs typeface="Consolas" panose="020B0609020204030204" pitchFamily="49" charset="0"/>
              </a:rPr>
              <a:t>gdpPercap</a:t>
            </a:r>
            <a:r>
              <a:rPr lang="en-AU" dirty="0">
                <a:cs typeface="Consolas" panose="020B0609020204030204" pitchFamily="49" charset="0"/>
              </a:rPr>
              <a:t> column.</a:t>
            </a:r>
          </a:p>
          <a:p>
            <a:pPr marL="0" indent="0">
              <a:buNone/>
            </a:pPr>
            <a:endParaRPr lang="en-AU" dirty="0"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AU" dirty="0">
                <a:cs typeface="Consolas" panose="020B0609020204030204" pitchFamily="49" charset="0"/>
              </a:rPr>
              <a:t>Drop columns using </a:t>
            </a:r>
            <a:r>
              <a:rPr lang="en-AU" b="1" dirty="0">
                <a:solidFill>
                  <a:schemeClr val="accent4"/>
                </a:solidFill>
                <a:cs typeface="Consolas" panose="020B0609020204030204" pitchFamily="49" charset="0"/>
              </a:rPr>
              <a:t>select</a:t>
            </a:r>
            <a:r>
              <a:rPr lang="en-AU" dirty="0">
                <a:cs typeface="Consolas" panose="020B0609020204030204" pitchFamily="49" charset="0"/>
              </a:rPr>
              <a:t>.</a:t>
            </a:r>
          </a:p>
          <a:p>
            <a:pPr marL="457200" lvl="1" indent="0">
              <a:buNone/>
            </a:pPr>
            <a:endParaRPr lang="en-AU" dirty="0"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AU" dirty="0">
              <a:cs typeface="Consolas" panose="020B0609020204030204" pitchFamily="49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C1DCBA2-F8D1-8A4F-9D2E-EAC1DD7DB28B}"/>
              </a:ext>
            </a:extLst>
          </p:cNvPr>
          <p:cNvSpPr/>
          <p:nvPr/>
        </p:nvSpPr>
        <p:spPr>
          <a:xfrm>
            <a:off x="947738" y="4786606"/>
            <a:ext cx="10610850" cy="8309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lvl="1"/>
            <a:r>
              <a:rPr lang="en-AU" sz="2400" dirty="0">
                <a:latin typeface="Consolas" panose="020B0609020204030204" pitchFamily="49" charset="0"/>
                <a:cs typeface="Consolas" panose="020B0609020204030204" pitchFamily="49" charset="0"/>
              </a:rPr>
              <a:t>gapminder07 &lt;- gapminder07 </a:t>
            </a:r>
            <a:r>
              <a:rPr lang="en-AU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%&gt;%</a:t>
            </a:r>
          </a:p>
          <a:p>
            <a:r>
              <a:rPr lang="en-AU" sz="2400" dirty="0">
                <a:latin typeface="Consolas" panose="020B0609020204030204" pitchFamily="49" charset="0"/>
                <a:cs typeface="Consolas" panose="020B0609020204030204" pitchFamily="49" charset="0"/>
              </a:rPr>
              <a:t>	    		  </a:t>
            </a:r>
            <a:r>
              <a:rPr lang="en-AU" sz="2400" b="1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select</a:t>
            </a:r>
            <a:r>
              <a:rPr lang="en-AU" sz="2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sz="24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  <a:r>
              <a:rPr lang="en-AU" sz="2400" dirty="0">
                <a:latin typeface="Consolas" panose="020B0609020204030204" pitchFamily="49" charset="0"/>
                <a:cs typeface="Consolas" panose="020B0609020204030204" pitchFamily="49" charset="0"/>
              </a:rPr>
              <a:t>gdpPercap)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A2D86A4-5C25-5642-801D-607082C11D43}"/>
              </a:ext>
            </a:extLst>
          </p:cNvPr>
          <p:cNvSpPr/>
          <p:nvPr/>
        </p:nvSpPr>
        <p:spPr>
          <a:xfrm>
            <a:off x="3805446" y="5963518"/>
            <a:ext cx="308224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accent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Negatively</a:t>
            </a:r>
            <a:r>
              <a:rPr lang="en-US" sz="1600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select (drop) the variable 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gdpPercap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EDDC6A0-F87F-D94C-BA4C-BEC6D0F5D52A}"/>
              </a:ext>
            </a:extLst>
          </p:cNvPr>
          <p:cNvCxnSpPr>
            <a:cxnSpLocks/>
          </p:cNvCxnSpPr>
          <p:nvPr/>
        </p:nvCxnSpPr>
        <p:spPr>
          <a:xfrm>
            <a:off x="4286476" y="5606768"/>
            <a:ext cx="0" cy="3952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EB1B4DD6-9F7D-5B48-BB46-8B0D335473D4}"/>
              </a:ext>
            </a:extLst>
          </p:cNvPr>
          <p:cNvSpPr/>
          <p:nvPr/>
        </p:nvSpPr>
        <p:spPr>
          <a:xfrm>
            <a:off x="1199306" y="4095747"/>
            <a:ext cx="33600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Redefine the object 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gapminder</a:t>
            </a:r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D548634-1B81-F644-BD6C-6717451F135F}"/>
              </a:ext>
            </a:extLst>
          </p:cNvPr>
          <p:cNvSpPr/>
          <p:nvPr/>
        </p:nvSpPr>
        <p:spPr>
          <a:xfrm>
            <a:off x="5251622" y="4333791"/>
            <a:ext cx="37593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to be the 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gapminder07</a:t>
            </a:r>
            <a:r>
              <a:rPr lang="en-US" sz="1600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dataset </a:t>
            </a:r>
            <a:r>
              <a:rPr lang="en-US" sz="1600" b="1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and</a:t>
            </a:r>
            <a:endParaRPr lang="en-US" sz="1600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674D4ED-108E-7243-BE47-2C98E465E4F3}"/>
              </a:ext>
            </a:extLst>
          </p:cNvPr>
          <p:cNvCxnSpPr>
            <a:cxnSpLocks/>
          </p:cNvCxnSpPr>
          <p:nvPr/>
        </p:nvCxnSpPr>
        <p:spPr>
          <a:xfrm>
            <a:off x="2229518" y="4391378"/>
            <a:ext cx="0" cy="3952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35684F4-6B00-6748-8B7A-1FD785EB53DD}"/>
              </a:ext>
            </a:extLst>
          </p:cNvPr>
          <p:cNvCxnSpPr>
            <a:cxnSpLocks/>
          </p:cNvCxnSpPr>
          <p:nvPr/>
        </p:nvCxnSpPr>
        <p:spPr>
          <a:xfrm flipH="1">
            <a:off x="4862696" y="4480513"/>
            <a:ext cx="388926" cy="3836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7F0844C-C904-5944-AC3C-8113BE481398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24" name="Title 1">
              <a:extLst>
                <a:ext uri="{FF2B5EF4-FFF2-40B4-BE49-F238E27FC236}">
                  <a16:creationId xmlns:a16="http://schemas.microsoft.com/office/drawing/2014/main" id="{5859F701-BA46-9840-9A20-157F2988BCA3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4"/>
                  </a:solidFill>
                </a:rPr>
                <a:t>transform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55D93C0A-C070-3C49-9634-1FFAB899D053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DA1A0176-2813-AD4D-8178-05B805A1772B}"/>
              </a:ext>
            </a:extLst>
          </p:cNvPr>
          <p:cNvSpPr/>
          <p:nvPr/>
        </p:nvSpPr>
        <p:spPr>
          <a:xfrm>
            <a:off x="796158" y="639794"/>
            <a:ext cx="716361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2800" b="1" dirty="0">
                <a:cs typeface="Consolas" panose="020B0609020204030204" pitchFamily="49" charset="0"/>
              </a:rPr>
              <a:t>Dropping a variable with code</a:t>
            </a:r>
          </a:p>
        </p:txBody>
      </p:sp>
    </p:spTree>
    <p:extLst>
      <p:ext uri="{BB962C8B-B14F-4D97-AF65-F5344CB8AC3E}">
        <p14:creationId xmlns:p14="http://schemas.microsoft.com/office/powerpoint/2010/main" val="330496304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4493" y="657466"/>
            <a:ext cx="10919247" cy="51055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b="1" dirty="0">
                <a:cs typeface="Consolas" panose="020B0609020204030204" pitchFamily="49" charset="0"/>
              </a:rPr>
              <a:t>Combining it all</a:t>
            </a:r>
            <a:endParaRPr lang="en-AU" dirty="0">
              <a:cs typeface="Consolas" panose="020B0609020204030204" pitchFamily="49" charset="0"/>
            </a:endParaRPr>
          </a:p>
          <a:p>
            <a:endParaRPr lang="en-AU" dirty="0">
              <a:cs typeface="Consolas" panose="020B0609020204030204" pitchFamily="49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C1DCBA2-F8D1-8A4F-9D2E-EAC1DD7DB28B}"/>
              </a:ext>
            </a:extLst>
          </p:cNvPr>
          <p:cNvSpPr/>
          <p:nvPr/>
        </p:nvSpPr>
        <p:spPr>
          <a:xfrm>
            <a:off x="947738" y="1850674"/>
            <a:ext cx="10919246" cy="30469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lvl="1"/>
            <a:r>
              <a:rPr lang="en-AU" sz="2400" dirty="0">
                <a:latin typeface="Consolas" panose="020B0609020204030204" pitchFamily="49" charset="0"/>
                <a:cs typeface="Consolas" panose="020B0609020204030204" pitchFamily="49" charset="0"/>
              </a:rPr>
              <a:t>gapminder07 &lt;- gapminder </a:t>
            </a:r>
            <a:r>
              <a:rPr lang="en-AU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%&gt;%</a:t>
            </a:r>
          </a:p>
          <a:p>
            <a:pPr lvl="1"/>
            <a:endParaRPr lang="en-AU" sz="2400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AU" sz="2400" dirty="0">
                <a:latin typeface="Consolas" panose="020B0609020204030204" pitchFamily="49" charset="0"/>
                <a:cs typeface="Consolas" panose="020B0609020204030204" pitchFamily="49" charset="0"/>
              </a:rPr>
              <a:t>			</a:t>
            </a:r>
            <a:r>
              <a:rPr lang="en-AU" sz="2400" b="1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mutate</a:t>
            </a:r>
            <a:r>
              <a:rPr lang="en-AU" sz="2400" dirty="0">
                <a:latin typeface="Consolas" panose="020B0609020204030204" pitchFamily="49" charset="0"/>
                <a:cs typeface="Consolas" panose="020B0609020204030204" pitchFamily="49" charset="0"/>
              </a:rPr>
              <a:t>(gdp = gdpPercap * pop) </a:t>
            </a:r>
            <a:r>
              <a:rPr lang="en-AU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%&gt;%</a:t>
            </a:r>
          </a:p>
          <a:p>
            <a:pPr lvl="1"/>
            <a:endParaRPr lang="en-AU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AU" sz="2400" dirty="0">
                <a:latin typeface="Consolas" panose="020B0609020204030204" pitchFamily="49" charset="0"/>
                <a:cs typeface="Consolas" panose="020B0609020204030204" pitchFamily="49" charset="0"/>
              </a:rPr>
              <a:t>			</a:t>
            </a:r>
            <a:r>
              <a:rPr lang="en-AU" sz="2400" b="1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filter</a:t>
            </a:r>
            <a:r>
              <a:rPr lang="en-AU" sz="2400" dirty="0">
                <a:latin typeface="Consolas" panose="020B0609020204030204" pitchFamily="49" charset="0"/>
                <a:cs typeface="Consolas" panose="020B0609020204030204" pitchFamily="49" charset="0"/>
              </a:rPr>
              <a:t>(year == 2007) </a:t>
            </a:r>
            <a:r>
              <a:rPr lang="en-AU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%&gt;%</a:t>
            </a:r>
          </a:p>
          <a:p>
            <a:pPr lvl="1"/>
            <a:endParaRPr lang="en-AU" sz="2400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AU" sz="2400" dirty="0">
                <a:latin typeface="Consolas" panose="020B0609020204030204" pitchFamily="49" charset="0"/>
                <a:cs typeface="Consolas" panose="020B0609020204030204" pitchFamily="49" charset="0"/>
              </a:rPr>
              <a:t>			</a:t>
            </a:r>
            <a:r>
              <a:rPr lang="en-AU" sz="2400" b="1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select</a:t>
            </a:r>
            <a:r>
              <a:rPr lang="en-AU" sz="2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sz="2400" b="1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  <a:r>
              <a:rPr lang="en-AU" sz="2400" dirty="0">
                <a:latin typeface="Consolas" panose="020B0609020204030204" pitchFamily="49" charset="0"/>
                <a:cs typeface="Consolas" panose="020B0609020204030204" pitchFamily="49" charset="0"/>
              </a:rPr>
              <a:t>gdpPercap)</a:t>
            </a:r>
          </a:p>
          <a:p>
            <a:endParaRPr lang="en-AU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E64FF31-0762-C84F-ACDF-A4E0581613BD}"/>
              </a:ext>
            </a:extLst>
          </p:cNvPr>
          <p:cNvSpPr/>
          <p:nvPr/>
        </p:nvSpPr>
        <p:spPr>
          <a:xfrm>
            <a:off x="859464" y="5397561"/>
            <a:ext cx="797577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2400" dirty="0">
                <a:cs typeface="Consolas" panose="020B0609020204030204" pitchFamily="49" charset="0"/>
              </a:rPr>
              <a:t>Now the </a:t>
            </a:r>
            <a:r>
              <a:rPr lang="en-AU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gapminder</a:t>
            </a:r>
            <a:r>
              <a:rPr lang="en-AU" sz="2400" dirty="0">
                <a:cs typeface="Consolas" panose="020B0609020204030204" pitchFamily="49" charset="0"/>
              </a:rPr>
              <a:t> dataset is what you pictured!</a:t>
            </a:r>
            <a:endParaRPr lang="en-US" sz="24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BA13DE3-CEE7-284E-A1BB-E70AAD7266C1}"/>
              </a:ext>
            </a:extLst>
          </p:cNvPr>
          <p:cNvSpPr/>
          <p:nvPr/>
        </p:nvSpPr>
        <p:spPr>
          <a:xfrm>
            <a:off x="6990524" y="4085889"/>
            <a:ext cx="265105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accent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Negatively</a:t>
            </a:r>
            <a:r>
              <a:rPr lang="en-US" sz="1200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select (drop) the variable </a:t>
            </a:r>
            <a:r>
              <a:rPr lang="en-US" sz="1200" dirty="0">
                <a:solidFill>
                  <a:schemeClr val="accent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gdpPercap.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EFEECEE-BF8C-9046-A724-AE1266120F5B}"/>
              </a:ext>
            </a:extLst>
          </p:cNvPr>
          <p:cNvSpPr/>
          <p:nvPr/>
        </p:nvSpPr>
        <p:spPr>
          <a:xfrm>
            <a:off x="8301164" y="3344437"/>
            <a:ext cx="347754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Filter observations where year does not equal 2007 </a:t>
            </a:r>
            <a:r>
              <a:rPr lang="en-US" sz="1200" b="1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and</a:t>
            </a:r>
            <a:endParaRPr lang="en-US" sz="1200" dirty="0">
              <a:solidFill>
                <a:schemeClr val="accent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47850CF-FA1A-0243-8E46-956AC53ABBDB}"/>
              </a:ext>
            </a:extLst>
          </p:cNvPr>
          <p:cNvSpPr/>
          <p:nvPr/>
        </p:nvSpPr>
        <p:spPr>
          <a:xfrm>
            <a:off x="9572379" y="2513188"/>
            <a:ext cx="220633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Add a column called </a:t>
            </a:r>
            <a:r>
              <a:rPr lang="en-US" sz="1200" dirty="0">
                <a:solidFill>
                  <a:schemeClr val="accent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gdp</a:t>
            </a:r>
            <a:r>
              <a:rPr lang="en-US" sz="1200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which is the product of </a:t>
            </a:r>
            <a:r>
              <a:rPr lang="en-US" sz="1200" dirty="0">
                <a:solidFill>
                  <a:schemeClr val="accent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gdpPercap</a:t>
            </a:r>
            <a:r>
              <a:rPr lang="en-US" sz="1200" i="1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1200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and </a:t>
            </a:r>
            <a:r>
              <a:rPr lang="en-US" sz="1200" dirty="0">
                <a:solidFill>
                  <a:schemeClr val="accent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pop</a:t>
            </a:r>
            <a:r>
              <a:rPr lang="en-US" sz="1200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1200" b="1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and</a:t>
            </a:r>
            <a:endParaRPr lang="en-US" sz="1200" dirty="0">
              <a:solidFill>
                <a:schemeClr val="accent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2A860C0-B84F-3345-AA99-BA875E48CD4C}"/>
              </a:ext>
            </a:extLst>
          </p:cNvPr>
          <p:cNvSpPr/>
          <p:nvPr/>
        </p:nvSpPr>
        <p:spPr>
          <a:xfrm>
            <a:off x="6465805" y="1956402"/>
            <a:ext cx="280025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Take the gapminder dataset </a:t>
            </a:r>
            <a:r>
              <a:rPr lang="en-US" sz="1200" b="1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and 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0051CAB-61EA-1243-8293-214AF70607A2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16" name="Title 1">
              <a:extLst>
                <a:ext uri="{FF2B5EF4-FFF2-40B4-BE49-F238E27FC236}">
                  <a16:creationId xmlns:a16="http://schemas.microsoft.com/office/drawing/2014/main" id="{325704C9-79F5-1E46-B117-381CC478D728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4"/>
                  </a:solidFill>
                </a:rPr>
                <a:t>transform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4E75EEE-4147-D040-B884-DFE65BAA4A3B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</p:spTree>
    <p:extLst>
      <p:ext uri="{BB962C8B-B14F-4D97-AF65-F5344CB8AC3E}">
        <p14:creationId xmlns:p14="http://schemas.microsoft.com/office/powerpoint/2010/main" val="573607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bldLvl="2" animBg="1"/>
      <p:bldP spid="7" grpId="0"/>
      <p:bldP spid="19" grpId="0"/>
      <p:bldP spid="20" grpId="0"/>
      <p:bldP spid="21" grpId="0"/>
      <p:bldP spid="22" grpId="0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DD1A480-5624-9348-99F5-EC737578B5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66534"/>
            <a:ext cx="6564682" cy="5777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chemeClr val="accent1"/>
                </a:solidFill>
              </a:rPr>
              <a:t>Exercise</a:t>
            </a:r>
            <a:endParaRPr lang="en-US" b="1" i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US" i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12AD807-8C67-214D-9D19-3C372BD5D715}"/>
              </a:ext>
            </a:extLst>
          </p:cNvPr>
          <p:cNvSpPr/>
          <p:nvPr/>
        </p:nvSpPr>
        <p:spPr>
          <a:xfrm>
            <a:off x="838200" y="1727458"/>
            <a:ext cx="6192891" cy="48628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Create a new dataset called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aus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/>
              <a:t>It should include: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Only observations from Australia.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i="1" dirty="0"/>
              <a:t>The filter will be: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country == “Australia”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 new variable called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gdpPClife</a:t>
            </a:r>
            <a:r>
              <a:rPr lang="en-US" dirty="0"/>
              <a:t> which is GDP per capita divided by life expectancy.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Plot a scatter plot using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aus</a:t>
            </a:r>
            <a:r>
              <a:rPr lang="en-US" dirty="0" err="1"/>
              <a:t>.</a:t>
            </a:r>
            <a:r>
              <a:rPr lang="en-US" dirty="0"/>
              <a:t> It should show: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gdpPClife</a:t>
            </a:r>
            <a:r>
              <a:rPr lang="en-US" dirty="0"/>
              <a:t> on one axis,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pop</a:t>
            </a:r>
            <a:r>
              <a:rPr lang="en-US" dirty="0"/>
              <a:t> on the other, and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 err="1"/>
              <a:t>colour</a:t>
            </a:r>
            <a:r>
              <a:rPr lang="en-US" dirty="0"/>
              <a:t> it by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year</a:t>
            </a:r>
            <a:r>
              <a:rPr lang="en-US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Then, add a line plot with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geom_line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44C4C71-6204-9942-B0B5-FA3E06A89F51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9" name="Title 1">
              <a:extLst>
                <a:ext uri="{FF2B5EF4-FFF2-40B4-BE49-F238E27FC236}">
                  <a16:creationId xmlns:a16="http://schemas.microsoft.com/office/drawing/2014/main" id="{39B3E959-F950-014C-A7FF-6E614851E5C9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4"/>
                  </a:solidFill>
                </a:rPr>
                <a:t>transform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90649ED-1FE6-5346-ADD7-6D2581B79E87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A764292F-1C6E-304D-8E83-5B4194572291}"/>
              </a:ext>
            </a:extLst>
          </p:cNvPr>
          <p:cNvSpPr/>
          <p:nvPr/>
        </p:nvSpPr>
        <p:spPr>
          <a:xfrm>
            <a:off x="7031091" y="1727458"/>
            <a:ext cx="5246253" cy="280076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AU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AU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aus</a:t>
            </a:r>
            <a:r>
              <a:rPr lang="en-AU" sz="1600" dirty="0">
                <a:latin typeface="Consolas" panose="020B0609020204030204" pitchFamily="49" charset="0"/>
                <a:cs typeface="Consolas" panose="020B0609020204030204" pitchFamily="49" charset="0"/>
              </a:rPr>
              <a:t> &lt;- </a:t>
            </a:r>
            <a:r>
              <a:rPr lang="en-AU" sz="1600" b="1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gapminder</a:t>
            </a:r>
            <a:r>
              <a:rPr lang="en-AU" sz="1600" dirty="0">
                <a:latin typeface="Consolas" panose="020B0609020204030204" pitchFamily="49" charset="0"/>
                <a:cs typeface="Consolas" panose="020B0609020204030204" pitchFamily="49" charset="0"/>
              </a:rPr>
              <a:t> %&gt;% </a:t>
            </a:r>
          </a:p>
          <a:p>
            <a:r>
              <a:rPr lang="en-AU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AU" sz="1600" b="1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filter</a:t>
            </a:r>
            <a:r>
              <a:rPr lang="en-AU" sz="1600" dirty="0">
                <a:latin typeface="Consolas" panose="020B0609020204030204" pitchFamily="49" charset="0"/>
                <a:cs typeface="Consolas" panose="020B0609020204030204" pitchFamily="49" charset="0"/>
              </a:rPr>
              <a:t>(country == "Australia") %&gt;% </a:t>
            </a:r>
          </a:p>
          <a:p>
            <a:r>
              <a:rPr lang="en-AU" sz="1600" b="1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mutate</a:t>
            </a:r>
            <a:r>
              <a:rPr lang="en-AU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gdpPClife</a:t>
            </a:r>
            <a:r>
              <a:rPr lang="en-AU" sz="1600" dirty="0">
                <a:latin typeface="Consolas" panose="020B0609020204030204" pitchFamily="49" charset="0"/>
                <a:cs typeface="Consolas" panose="020B0609020204030204" pitchFamily="49" charset="0"/>
              </a:rPr>
              <a:t> = gdpPercap / lifeExp)</a:t>
            </a:r>
          </a:p>
          <a:p>
            <a:r>
              <a:rPr lang="en-AU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  <a:p>
            <a:r>
              <a:rPr lang="en-AU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AU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aus</a:t>
            </a:r>
            <a:r>
              <a:rPr lang="en-AU" sz="1600" dirty="0">
                <a:latin typeface="Consolas" panose="020B0609020204030204" pitchFamily="49" charset="0"/>
                <a:cs typeface="Consolas" panose="020B0609020204030204" pitchFamily="49" charset="0"/>
              </a:rPr>
              <a:t> %&gt;% </a:t>
            </a:r>
          </a:p>
          <a:p>
            <a:r>
              <a:rPr lang="en-AU" sz="16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AU" sz="1600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ggplot</a:t>
            </a:r>
            <a:r>
              <a:rPr lang="en-AU" sz="1600" dirty="0">
                <a:latin typeface="Consolas" panose="020B0609020204030204" pitchFamily="49" charset="0"/>
                <a:cs typeface="Consolas" panose="020B0609020204030204" pitchFamily="49" charset="0"/>
              </a:rPr>
              <a:t>() +</a:t>
            </a:r>
          </a:p>
          <a:p>
            <a:r>
              <a:rPr lang="en-AU" sz="1600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AU" sz="1600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AU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gdpPClife</a:t>
            </a:r>
            <a:r>
              <a:rPr lang="en-AU" sz="1600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AU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pop,</a:t>
            </a:r>
          </a:p>
          <a:p>
            <a:r>
              <a:rPr lang="en-AU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colour = year) +</a:t>
            </a:r>
          </a:p>
          <a:p>
            <a:r>
              <a:rPr lang="en-AU" sz="1600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AU" sz="1600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geom_point</a:t>
            </a:r>
            <a:r>
              <a:rPr lang="en-AU" sz="1600" dirty="0">
                <a:latin typeface="Consolas" panose="020B0609020204030204" pitchFamily="49" charset="0"/>
                <a:cs typeface="Consolas" panose="020B0609020204030204" pitchFamily="49" charset="0"/>
              </a:rPr>
              <a:t>() +</a:t>
            </a:r>
          </a:p>
          <a:p>
            <a:r>
              <a:rPr lang="en-AU" sz="1600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AU" sz="1600" b="1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geom_line</a:t>
            </a:r>
            <a:r>
              <a:rPr lang="en-AU" sz="1600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C1647F-3D16-1646-A75B-C12D92DD46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5715" y="4639601"/>
            <a:ext cx="4075821" cy="2108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972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8FE2FEA-F7AA-AF4A-B5DF-2F7C187790A7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30" name="Title 1">
              <a:extLst>
                <a:ext uri="{FF2B5EF4-FFF2-40B4-BE49-F238E27FC236}">
                  <a16:creationId xmlns:a16="http://schemas.microsoft.com/office/drawing/2014/main" id="{0391CB43-4CDE-564A-923A-74CFF9540624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5"/>
                  </a:solidFill>
                </a:rPr>
                <a:t>visualise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39DE42F-0885-9F47-AC07-9B424F9BC98A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6D62FFDB-3B35-9C4D-9758-9A8D6AE5A6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2262"/>
            <a:ext cx="5257800" cy="483358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We use the same 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ggplot</a:t>
            </a:r>
            <a:r>
              <a:rPr lang="en-US" sz="1800" dirty="0"/>
              <a:t> ideas to plot maps. 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We just need a variable that contains the </a:t>
            </a:r>
            <a:r>
              <a:rPr lang="en-US" sz="1800" b="1" dirty="0"/>
              <a:t>geometries</a:t>
            </a:r>
            <a:r>
              <a:rPr lang="en-US" sz="1800" dirty="0"/>
              <a:t> of each area. 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sf</a:t>
            </a:r>
            <a:r>
              <a:rPr lang="en-US" sz="1800" dirty="0"/>
              <a:t> </a:t>
            </a: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(simple features)</a:t>
            </a:r>
            <a:r>
              <a:rPr lang="en-US" sz="1800" dirty="0"/>
              <a:t> objects are great at this: </a:t>
            </a:r>
          </a:p>
          <a:p>
            <a:r>
              <a:rPr lang="en-US" sz="1800" dirty="0"/>
              <a:t>they are normal datasets with a ‘special’ variable called 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geometry;</a:t>
            </a:r>
            <a:endParaRPr lang="en-US" sz="1800" dirty="0"/>
          </a:p>
          <a:p>
            <a:r>
              <a:rPr lang="en-US" sz="1800" dirty="0"/>
              <a:t>this 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geometry </a:t>
            </a:r>
            <a:r>
              <a:rPr lang="en-US" sz="1800" dirty="0"/>
              <a:t>variable contains the instructions on how to draw the area.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A9590C9-F0FD-804F-BAC7-5C502508E4FB}"/>
              </a:ext>
            </a:extLst>
          </p:cNvPr>
          <p:cNvSpPr/>
          <p:nvPr/>
        </p:nvSpPr>
        <p:spPr>
          <a:xfrm>
            <a:off x="764447" y="636913"/>
            <a:ext cx="597103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/>
              <a:t>Making a map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C53C4D7-7DC8-B645-8EEC-3E9E3E8189F1}"/>
              </a:ext>
            </a:extLst>
          </p:cNvPr>
          <p:cNvGrpSpPr/>
          <p:nvPr/>
        </p:nvGrpSpPr>
        <p:grpSpPr>
          <a:xfrm>
            <a:off x="5926898" y="1718632"/>
            <a:ext cx="6096000" cy="4661052"/>
            <a:chOff x="5926898" y="1718632"/>
            <a:chExt cx="6096000" cy="4661052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9879F7B-CED4-AF42-87D9-E1F8C386A19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57993" y="1718632"/>
              <a:ext cx="5764905" cy="4275638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4CB2A94-F71C-B446-BF7F-6EC6348BDAE5}"/>
                </a:ext>
              </a:extLst>
            </p:cNvPr>
            <p:cNvSpPr/>
            <p:nvPr/>
          </p:nvSpPr>
          <p:spPr>
            <a:xfrm>
              <a:off x="5926898" y="5933408"/>
              <a:ext cx="6096000" cy="446276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r"/>
              <a:r>
                <a:rPr lang="en-AU" sz="1200" dirty="0"/>
                <a:t>‘Be a space wrangler’ by Allison Horst, </a:t>
              </a:r>
            </a:p>
            <a:p>
              <a:pPr algn="r"/>
              <a:r>
                <a:rPr lang="en-AU" sz="1100" dirty="0">
                  <a:hlinkClick r:id="rId3"/>
                </a:rPr>
                <a:t>https://twitter.com/allison_horst/status/1071456081308614656</a:t>
              </a:r>
              <a:r>
                <a:rPr lang="en-AU" sz="1100" dirty="0"/>
                <a:t> </a:t>
              </a:r>
              <a:endParaRPr lang="en-US" sz="1000" dirty="0"/>
            </a:p>
          </p:txBody>
        </p:sp>
      </p:grpSp>
    </p:spTree>
    <p:extLst>
      <p:ext uri="{BB962C8B-B14F-4D97-AF65-F5344CB8AC3E}">
        <p14:creationId xmlns:p14="http://schemas.microsoft.com/office/powerpoint/2010/main" val="1629810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uiExpand="1" build="p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8FE2FEA-F7AA-AF4A-B5DF-2F7C187790A7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30" name="Title 1">
              <a:extLst>
                <a:ext uri="{FF2B5EF4-FFF2-40B4-BE49-F238E27FC236}">
                  <a16:creationId xmlns:a16="http://schemas.microsoft.com/office/drawing/2014/main" id="{0391CB43-4CDE-564A-923A-74CFF9540624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5"/>
                  </a:solidFill>
                </a:rPr>
                <a:t>visualise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39DE42F-0885-9F47-AC07-9B424F9BC98A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6D62FFDB-3B35-9C4D-9758-9A8D6AE5A6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2262"/>
            <a:ext cx="5257800" cy="483358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There is a file in your </a:t>
            </a:r>
            <a:r>
              <a:rPr lang="en-US" sz="1800" b="1" dirty="0"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1800" dirty="0"/>
              <a:t> folder that contains this geometry variable, called </a:t>
            </a:r>
            <a:r>
              <a:rPr lang="en-US" sz="18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gapmapdata.Rds</a:t>
            </a:r>
            <a:endParaRPr lang="en-US" sz="1800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First, we install and load the </a:t>
            </a: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sf</a:t>
            </a:r>
            <a:r>
              <a:rPr lang="en-US" sz="1800" dirty="0"/>
              <a:t> package: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Then we read the data file using </a:t>
            </a:r>
            <a:r>
              <a:rPr lang="en-US" sz="1800" dirty="0" err="1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read_rds</a:t>
            </a:r>
            <a:r>
              <a:rPr lang="en-US" sz="1800" dirty="0"/>
              <a:t>: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A9590C9-F0FD-804F-BAC7-5C502508E4FB}"/>
              </a:ext>
            </a:extLst>
          </p:cNvPr>
          <p:cNvSpPr/>
          <p:nvPr/>
        </p:nvSpPr>
        <p:spPr>
          <a:xfrm>
            <a:off x="764447" y="636913"/>
            <a:ext cx="597103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/>
              <a:t>Making a map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B60BFD7-9732-9F4E-BDC6-0A5645048E8C}"/>
              </a:ext>
            </a:extLst>
          </p:cNvPr>
          <p:cNvSpPr txBox="1">
            <a:spLocks/>
          </p:cNvSpPr>
          <p:nvPr/>
        </p:nvSpPr>
        <p:spPr>
          <a:xfrm>
            <a:off x="874713" y="3234301"/>
            <a:ext cx="5221287" cy="4341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install.packages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(“sf”)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59718B9-D345-DA48-9B90-3BC95A8FE4D3}"/>
              </a:ext>
            </a:extLst>
          </p:cNvPr>
          <p:cNvSpPr txBox="1">
            <a:spLocks/>
          </p:cNvSpPr>
          <p:nvPr/>
        </p:nvSpPr>
        <p:spPr>
          <a:xfrm>
            <a:off x="874713" y="3775008"/>
            <a:ext cx="5221287" cy="4341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library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(sf)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4F0569C-005B-C048-BEF6-E99F547B8D20}"/>
              </a:ext>
            </a:extLst>
          </p:cNvPr>
          <p:cNvSpPr txBox="1">
            <a:spLocks/>
          </p:cNvSpPr>
          <p:nvPr/>
        </p:nvSpPr>
        <p:spPr>
          <a:xfrm>
            <a:off x="894034" y="5293256"/>
            <a:ext cx="9264574" cy="4341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gapmap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&lt;- </a:t>
            </a:r>
            <a:r>
              <a:rPr lang="en-US" sz="2400" b="1" dirty="0" err="1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read_rds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(“data/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gapmapdata.Rds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”)</a:t>
            </a:r>
          </a:p>
        </p:txBody>
      </p:sp>
    </p:spTree>
    <p:extLst>
      <p:ext uri="{BB962C8B-B14F-4D97-AF65-F5344CB8AC3E}">
        <p14:creationId xmlns:p14="http://schemas.microsoft.com/office/powerpoint/2010/main" val="3300198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2" grpId="0" animBg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8FE2FEA-F7AA-AF4A-B5DF-2F7C187790A7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30" name="Title 1">
              <a:extLst>
                <a:ext uri="{FF2B5EF4-FFF2-40B4-BE49-F238E27FC236}">
                  <a16:creationId xmlns:a16="http://schemas.microsoft.com/office/drawing/2014/main" id="{0391CB43-4CDE-564A-923A-74CFF9540624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5"/>
                  </a:solidFill>
                </a:rPr>
                <a:t>visualise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39DE42F-0885-9F47-AC07-9B424F9BC98A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6D62FFDB-3B35-9C4D-9758-9A8D6AE5A6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2262"/>
            <a:ext cx="4253753" cy="483358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Now we use the same ggplot syntax:</a:t>
            </a:r>
          </a:p>
          <a:p>
            <a:pPr marL="0" indent="0">
              <a:buNone/>
            </a:pPr>
            <a:r>
              <a:rPr lang="en-US" sz="1800" dirty="0"/>
              <a:t> </a:t>
            </a:r>
          </a:p>
          <a:p>
            <a:pPr lvl="1"/>
            <a:r>
              <a:rPr lang="en-US" sz="1900" b="1" dirty="0">
                <a:solidFill>
                  <a:schemeClr val="accent5"/>
                </a:solidFill>
              </a:rPr>
              <a:t>Data</a:t>
            </a:r>
            <a:endParaRPr lang="en-US" sz="1900" dirty="0"/>
          </a:p>
          <a:p>
            <a:pPr lvl="1"/>
            <a:r>
              <a:rPr lang="en-US" sz="1900" b="1" dirty="0">
                <a:solidFill>
                  <a:schemeClr val="accent5"/>
                </a:solidFill>
              </a:rPr>
              <a:t>Aesthetics</a:t>
            </a:r>
          </a:p>
          <a:p>
            <a:pPr lvl="1"/>
            <a:r>
              <a:rPr lang="en-US" sz="1900" b="1" dirty="0">
                <a:solidFill>
                  <a:schemeClr val="accent5"/>
                </a:solidFill>
              </a:rPr>
              <a:t>Geom</a:t>
            </a: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We’ll start by plotting an empty world map: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A9590C9-F0FD-804F-BAC7-5C502508E4FB}"/>
              </a:ext>
            </a:extLst>
          </p:cNvPr>
          <p:cNvSpPr/>
          <p:nvPr/>
        </p:nvSpPr>
        <p:spPr>
          <a:xfrm>
            <a:off x="764447" y="636913"/>
            <a:ext cx="597103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/>
              <a:t>Making a map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6851D3F-2228-2D4B-8BB8-1275DCE5E284}"/>
              </a:ext>
            </a:extLst>
          </p:cNvPr>
          <p:cNvSpPr/>
          <p:nvPr/>
        </p:nvSpPr>
        <p:spPr>
          <a:xfrm>
            <a:off x="874713" y="4651934"/>
            <a:ext cx="3769005" cy="92333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ggplot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= </a:t>
            </a:r>
            <a:r>
              <a:rPr lang="en-AU" dirty="0" err="1">
                <a:latin typeface="Consolas" panose="020B0609020204030204" pitchFamily="49" charset="0"/>
                <a:cs typeface="Consolas" panose="020B0609020204030204" pitchFamily="49" charset="0"/>
              </a:rPr>
              <a:t>gapmap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geometry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geometry)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geom_sf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endParaRPr lang="en-AU" dirty="0">
              <a:solidFill>
                <a:prstClr val="black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4CF136-CEC1-644F-983E-7FFF095DBC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1293" y="1261838"/>
            <a:ext cx="6782380" cy="5494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263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Paper">
      <a:dk1>
        <a:sysClr val="windowText" lastClr="000000"/>
      </a:dk1>
      <a:lt1>
        <a:sysClr val="window" lastClr="FFFFFF"/>
      </a:lt1>
      <a:dk2>
        <a:srgbClr val="444D26"/>
      </a:dk2>
      <a:lt2>
        <a:srgbClr val="FEFAC9"/>
      </a:lt2>
      <a:accent1>
        <a:srgbClr val="A5B592"/>
      </a:accent1>
      <a:accent2>
        <a:srgbClr val="F3A447"/>
      </a:accent2>
      <a:accent3>
        <a:srgbClr val="E7BC29"/>
      </a:accent3>
      <a:accent4>
        <a:srgbClr val="D092A7"/>
      </a:accent4>
      <a:accent5>
        <a:srgbClr val="9C85C0"/>
      </a:accent5>
      <a:accent6>
        <a:srgbClr val="809EC2"/>
      </a:accent6>
      <a:hlink>
        <a:srgbClr val="8E58B6"/>
      </a:hlink>
      <a:folHlink>
        <a:srgbClr val="7F6F6F"/>
      </a:folHlink>
    </a:clrScheme>
    <a:fontScheme name="Consolas-Verdana">
      <a:majorFont>
        <a:latin typeface="Consolas" panose="020B0609020204030204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Verdana" panose="020B060403050404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13748</TotalTime>
  <Words>6343</Words>
  <Application>Microsoft Macintosh PowerPoint</Application>
  <PresentationFormat>Widescreen</PresentationFormat>
  <Paragraphs>1585</Paragraphs>
  <Slides>108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108</vt:i4>
      </vt:variant>
    </vt:vector>
  </HeadingPairs>
  <TitlesOfParts>
    <vt:vector size="115" baseType="lpstr">
      <vt:lpstr>Arial</vt:lpstr>
      <vt:lpstr>Calibri</vt:lpstr>
      <vt:lpstr>Consolas</vt:lpstr>
      <vt:lpstr>Helvetica Neue</vt:lpstr>
      <vt:lpstr>Herculanum</vt:lpstr>
      <vt:lpstr>Verdana</vt:lpstr>
      <vt:lpstr>Office Theme</vt:lpstr>
      <vt:lpstr>PowerPoint Presentation</vt:lpstr>
      <vt:lpstr>PowerPoint Presentation</vt:lpstr>
      <vt:lpstr>Workshop structure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William Mackey</dc:creator>
  <cp:lastModifiedBy>William Mackey</cp:lastModifiedBy>
  <cp:revision>269</cp:revision>
  <cp:lastPrinted>2019-03-17T11:45:14Z</cp:lastPrinted>
  <dcterms:created xsi:type="dcterms:W3CDTF">2019-01-29T08:00:44Z</dcterms:created>
  <dcterms:modified xsi:type="dcterms:W3CDTF">2019-03-18T02:31:56Z</dcterms:modified>
</cp:coreProperties>
</file>